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57" r:id="rId3"/>
    <p:sldId id="258" r:id="rId4"/>
    <p:sldId id="259" r:id="rId5"/>
    <p:sldId id="276" r:id="rId6"/>
    <p:sldId id="261" r:id="rId7"/>
    <p:sldId id="262" r:id="rId8"/>
    <p:sldId id="263" r:id="rId9"/>
    <p:sldId id="264" r:id="rId10"/>
    <p:sldId id="279" r:id="rId11"/>
    <p:sldId id="265" r:id="rId12"/>
    <p:sldId id="266" r:id="rId13"/>
    <p:sldId id="267" r:id="rId14"/>
    <p:sldId id="268" r:id="rId15"/>
    <p:sldId id="269" r:id="rId16"/>
    <p:sldId id="270" r:id="rId17"/>
    <p:sldId id="277" r:id="rId18"/>
    <p:sldId id="278" r:id="rId19"/>
    <p:sldId id="273" r:id="rId20"/>
    <p:sldId id="274" r:id="rId21"/>
    <p:sldId id="281" r:id="rId22"/>
  </p:sldIdLst>
  <p:sldSz cx="9753600" cy="7315200"/>
  <p:notesSz cx="6858000" cy="9144000"/>
  <p:embeddedFontLst>
    <p:embeddedFont>
      <p:font typeface="Arimo" panose="020B0604020202020204" pitchFamily="34" charset="0"/>
      <p:regular r:id="rId24"/>
    </p:embeddedFont>
    <p:embeddedFont>
      <p:font typeface="Calibri" panose="020F0502020204030204" pitchFamily="34" charset="0"/>
      <p:regular r:id="rId25"/>
      <p:bold r:id="rId26"/>
      <p:italic r:id="rId27"/>
      <p:boldItalic r:id="rId28"/>
    </p:embeddedFont>
    <p:embeddedFont>
      <p:font typeface="Poppins" pitchFamily="2" charset="77"/>
      <p:regular r:id="rId29"/>
      <p:bold r:id="rId30"/>
      <p:italic r:id="rId31"/>
      <p:boldItalic r:id="rId32"/>
    </p:embeddedFont>
    <p:embeddedFont>
      <p:font typeface="Poppins Bold" panose="02000000000000000000" pitchFamily="2" charset="77"/>
      <p:regular r:id="rId33"/>
      <p:bold r:id="rId34"/>
    </p:embeddedFont>
    <p:embeddedFont>
      <p:font typeface="Poppins Light" panose="020B0604020202020204" pitchFamily="34" charset="0"/>
      <p:regular r:id="rId35"/>
      <p:italic r:id="rId36"/>
    </p:embeddedFont>
    <p:embeddedFont>
      <p:font typeface="Poppins Light Bold" panose="02000000000000000000" pitchFamily="2" charset="77"/>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84" userDrawn="1">
          <p15:clr>
            <a:srgbClr val="A4A3A4"/>
          </p15:clr>
        </p15:guide>
        <p15:guide id="2" pos="2688" userDrawn="1">
          <p15:clr>
            <a:srgbClr val="A4A3A4"/>
          </p15:clr>
        </p15:guide>
        <p15:guide id="3" pos="5856" userDrawn="1">
          <p15:clr>
            <a:srgbClr val="A4A3A4"/>
          </p15:clr>
        </p15:guide>
        <p15:guide id="4" orient="horz"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E293"/>
    <a:srgbClr val="00E192"/>
    <a:srgbClr val="003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E72500-5AC2-7A4F-B462-BE9E59F016C3}" v="337" dt="2022-12-12T04:53:14.390"/>
    <p1510:client id="{0D345CA2-6BBD-D04C-958B-B81B75ECEEB2}" v="839" dt="2022-12-12T04:50:52.787"/>
    <p1510:client id="{1BAF5CDC-E68B-F442-BD9D-725D62EBC0CB}" v="1747" dt="2022-12-12T04:52:08.876"/>
    <p1510:client id="{D0CE4D5D-33C8-1B43-A4A3-E2A99462C5F4}" v="1855" dt="2022-12-12T04:39:51.2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99" autoAdjust="0"/>
    <p:restoredTop sz="94582" autoAdjust="0"/>
  </p:normalViewPr>
  <p:slideViewPr>
    <p:cSldViewPr>
      <p:cViewPr varScale="1">
        <p:scale>
          <a:sx n="112" d="100"/>
          <a:sy n="112" d="100"/>
        </p:scale>
        <p:origin x="1632" y="192"/>
      </p:cViewPr>
      <p:guideLst>
        <p:guide orient="horz" pos="384"/>
        <p:guide pos="2688"/>
        <p:guide pos="5856"/>
        <p:guide orient="horz" pos="398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1.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presProps" Target="presProps.xml"/></Relationships>
</file>

<file path=ppt/media/image1.pn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svg>
</file>

<file path=ppt/media/image19.svg>
</file>

<file path=ppt/media/image2.sv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35.png>
</file>

<file path=ppt/media/image36.gif>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jpeg>
</file>

<file path=ppt/media/image45.jpe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B49C9-8F03-C44A-9F16-5B358948EA27}" type="datetimeFigureOut">
              <a:rPr lang="en-US" smtClean="0"/>
              <a:t>12/11/22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FB0070-32AD-F848-BF63-C7536404306D}" type="slidenum">
              <a:rPr lang="en-US" smtClean="0"/>
              <a:t>‹#›</a:t>
            </a:fld>
            <a:endParaRPr lang="en-US"/>
          </a:p>
        </p:txBody>
      </p:sp>
    </p:spTree>
    <p:extLst>
      <p:ext uri="{BB962C8B-B14F-4D97-AF65-F5344CB8AC3E}">
        <p14:creationId xmlns:p14="http://schemas.microsoft.com/office/powerpoint/2010/main" val="3598849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4FB0070-32AD-F848-BF63-C7536404306D}" type="slidenum">
              <a:rPr lang="en-US" smtClean="0"/>
              <a:t>3</a:t>
            </a:fld>
            <a:endParaRPr lang="en-US"/>
          </a:p>
        </p:txBody>
      </p:sp>
    </p:spTree>
    <p:extLst>
      <p:ext uri="{BB962C8B-B14F-4D97-AF65-F5344CB8AC3E}">
        <p14:creationId xmlns:p14="http://schemas.microsoft.com/office/powerpoint/2010/main" val="3187984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4FB0070-32AD-F848-BF63-C7536404306D}" type="slidenum">
              <a:rPr lang="en-US" smtClean="0"/>
              <a:t>5</a:t>
            </a:fld>
            <a:endParaRPr lang="en-US"/>
          </a:p>
        </p:txBody>
      </p:sp>
    </p:spTree>
    <p:extLst>
      <p:ext uri="{BB962C8B-B14F-4D97-AF65-F5344CB8AC3E}">
        <p14:creationId xmlns:p14="http://schemas.microsoft.com/office/powerpoint/2010/main" val="814681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4FB0070-32AD-F848-BF63-C7536404306D}" type="slidenum">
              <a:rPr lang="en-US" smtClean="0"/>
              <a:t>21</a:t>
            </a:fld>
            <a:endParaRPr lang="en-US"/>
          </a:p>
        </p:txBody>
      </p:sp>
    </p:spTree>
    <p:extLst>
      <p:ext uri="{BB962C8B-B14F-4D97-AF65-F5344CB8AC3E}">
        <p14:creationId xmlns:p14="http://schemas.microsoft.com/office/powerpoint/2010/main" val="2390114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12/11/22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27.png"/><Relationship Id="rId7" Type="http://schemas.openxmlformats.org/officeDocument/2006/relationships/image" Target="../media/image12.pn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24.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36.gif"/><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18.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39.png"/><Relationship Id="rId7" Type="http://schemas.openxmlformats.org/officeDocument/2006/relationships/image" Target="../media/image1.png"/><Relationship Id="rId2"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3.pn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4.jpeg"/><Relationship Id="rId1" Type="http://schemas.openxmlformats.org/officeDocument/2006/relationships/slideLayout" Target="../slideLayouts/slideLayout7.xml"/><Relationship Id="rId4" Type="http://schemas.openxmlformats.org/officeDocument/2006/relationships/image" Target="../media/image19.sv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5.jpeg"/><Relationship Id="rId4" Type="http://schemas.openxmlformats.org/officeDocument/2006/relationships/image" Target="../media/image19.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sv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sv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 Id="rId1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19.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19.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grpSp>
        <p:nvGrpSpPr>
          <p:cNvPr id="2" name="Group 2"/>
          <p:cNvGrpSpPr/>
          <p:nvPr/>
        </p:nvGrpSpPr>
        <p:grpSpPr>
          <a:xfrm>
            <a:off x="444379" y="1044373"/>
            <a:ext cx="6959476" cy="5860137"/>
            <a:chOff x="0" y="1038049"/>
            <a:chExt cx="9279303" cy="7813522"/>
          </a:xfrm>
        </p:grpSpPr>
        <p:sp>
          <p:nvSpPr>
            <p:cNvPr id="3" name="TextBox 3"/>
            <p:cNvSpPr txBox="1"/>
            <p:nvPr/>
          </p:nvSpPr>
          <p:spPr>
            <a:xfrm>
              <a:off x="17095" y="1038049"/>
              <a:ext cx="6995425" cy="2769906"/>
            </a:xfrm>
            <a:prstGeom prst="rect">
              <a:avLst/>
            </a:prstGeom>
          </p:spPr>
          <p:txBody>
            <a:bodyPr wrap="square" lIns="0" tIns="0" rIns="0" bIns="0" rtlCol="0" anchor="t">
              <a:spAutoFit/>
            </a:bodyPr>
            <a:lstStyle/>
            <a:p>
              <a:pPr>
                <a:lnSpc>
                  <a:spcPts val="5399"/>
                </a:lnSpc>
              </a:pPr>
              <a:r>
                <a:rPr lang="en-US" sz="4000" spc="-44" dirty="0">
                  <a:solidFill>
                    <a:srgbClr val="00E091"/>
                  </a:solidFill>
                  <a:latin typeface="Poppins" pitchFamily="2" charset="77"/>
                  <a:cs typeface="Poppins" pitchFamily="2" charset="77"/>
                </a:rPr>
                <a:t>Statistical &amp; Predictive Analysis </a:t>
              </a:r>
            </a:p>
            <a:p>
              <a:pPr>
                <a:lnSpc>
                  <a:spcPts val="5399"/>
                </a:lnSpc>
              </a:pPr>
              <a:r>
                <a:rPr lang="en-US" sz="4000" spc="-44" dirty="0">
                  <a:solidFill>
                    <a:srgbClr val="00E091"/>
                  </a:solidFill>
                  <a:latin typeface="Poppins" pitchFamily="2" charset="77"/>
                  <a:cs typeface="Poppins" pitchFamily="2" charset="77"/>
                </a:rPr>
                <a:t>of Song Popularity</a:t>
              </a:r>
            </a:p>
          </p:txBody>
        </p:sp>
        <p:sp>
          <p:nvSpPr>
            <p:cNvPr id="4" name="TextBox 4"/>
            <p:cNvSpPr txBox="1"/>
            <p:nvPr/>
          </p:nvSpPr>
          <p:spPr>
            <a:xfrm>
              <a:off x="47125" y="6184172"/>
              <a:ext cx="9232178" cy="2667399"/>
            </a:xfrm>
            <a:prstGeom prst="rect">
              <a:avLst/>
            </a:prstGeom>
          </p:spPr>
          <p:txBody>
            <a:bodyPr wrap="square" lIns="0" tIns="0" rIns="0" bIns="0" rtlCol="0" anchor="t">
              <a:spAutoFit/>
            </a:bodyPr>
            <a:lstStyle/>
            <a:p>
              <a:pPr>
                <a:lnSpc>
                  <a:spcPts val="2584"/>
                </a:lnSpc>
              </a:pPr>
              <a:r>
                <a:rPr lang="en-US" sz="1846" spc="184" dirty="0">
                  <a:solidFill>
                    <a:srgbClr val="FFFFFF"/>
                  </a:solidFill>
                  <a:latin typeface="Poppins" pitchFamily="2" charset="77"/>
                  <a:cs typeface="Poppins" pitchFamily="2" charset="77"/>
                </a:rPr>
                <a:t>ADVAITH S RAO </a:t>
              </a:r>
            </a:p>
            <a:p>
              <a:pPr>
                <a:lnSpc>
                  <a:spcPts val="2584"/>
                </a:lnSpc>
              </a:pPr>
              <a:r>
                <a:rPr lang="en-US" sz="1846" spc="184" dirty="0">
                  <a:solidFill>
                    <a:srgbClr val="FFFFFF"/>
                  </a:solidFill>
                  <a:latin typeface="Poppins" pitchFamily="2" charset="77"/>
                  <a:cs typeface="Poppins" pitchFamily="2" charset="77"/>
                </a:rPr>
                <a:t>AYUSH OTURKAR </a:t>
              </a:r>
            </a:p>
            <a:p>
              <a:pPr>
                <a:lnSpc>
                  <a:spcPts val="2584"/>
                </a:lnSpc>
              </a:pPr>
              <a:r>
                <a:rPr lang="en-US" sz="1846" spc="184" dirty="0">
                  <a:solidFill>
                    <a:srgbClr val="FFFFFF"/>
                  </a:solidFill>
                  <a:latin typeface="Poppins" pitchFamily="2" charset="77"/>
                  <a:cs typeface="Poppins" pitchFamily="2" charset="77"/>
                </a:rPr>
                <a:t>FALGUN MALHOTRA</a:t>
              </a:r>
            </a:p>
            <a:p>
              <a:pPr>
                <a:lnSpc>
                  <a:spcPts val="2584"/>
                </a:lnSpc>
              </a:pPr>
              <a:r>
                <a:rPr lang="en-US" sz="1846" spc="184" dirty="0">
                  <a:solidFill>
                    <a:srgbClr val="FFFFFF"/>
                  </a:solidFill>
                  <a:latin typeface="Poppins" pitchFamily="2" charset="77"/>
                  <a:cs typeface="Poppins" pitchFamily="2" charset="77"/>
                </a:rPr>
                <a:t>HSIAO-CHUN HUNG (JEANIE)</a:t>
              </a:r>
            </a:p>
            <a:p>
              <a:pPr>
                <a:lnSpc>
                  <a:spcPts val="2584"/>
                </a:lnSpc>
              </a:pPr>
              <a:r>
                <a:rPr lang="en-US" sz="1846" spc="184" dirty="0">
                  <a:solidFill>
                    <a:srgbClr val="FFFFFF"/>
                  </a:solidFill>
                  <a:latin typeface="Poppins" pitchFamily="2" charset="77"/>
                  <a:cs typeface="Poppins" pitchFamily="2" charset="77"/>
                </a:rPr>
                <a:t>VANSHITA GUPTA</a:t>
              </a:r>
            </a:p>
            <a:p>
              <a:pPr algn="just">
                <a:lnSpc>
                  <a:spcPts val="2584"/>
                </a:lnSpc>
              </a:pPr>
              <a:endParaRPr lang="en-US" sz="1846" spc="184" dirty="0">
                <a:solidFill>
                  <a:srgbClr val="FFFFFF"/>
                </a:solidFill>
                <a:latin typeface="Poppins" pitchFamily="2" charset="77"/>
                <a:cs typeface="Poppins" pitchFamily="2" charset="77"/>
              </a:endParaRPr>
            </a:p>
          </p:txBody>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83132" t="34123" r="6071" b="36678"/>
            <a:stretch>
              <a:fillRect/>
            </a:stretch>
          </p:blipFill>
          <p:spPr>
            <a:xfrm>
              <a:off x="0" y="5722913"/>
              <a:ext cx="765630" cy="176007"/>
            </a:xfrm>
            <a:prstGeom prst="rect">
              <a:avLst/>
            </a:prstGeom>
          </p:spPr>
        </p:pic>
      </p:grpSp>
      <p:sp>
        <p:nvSpPr>
          <p:cNvPr id="6" name="TextBox 6"/>
          <p:cNvSpPr txBox="1"/>
          <p:nvPr/>
        </p:nvSpPr>
        <p:spPr>
          <a:xfrm rot="5400000">
            <a:off x="5439101" y="2895600"/>
            <a:ext cx="7620141" cy="1524000"/>
          </a:xfrm>
          <a:prstGeom prst="rect">
            <a:avLst/>
          </a:prstGeom>
        </p:spPr>
        <p:txBody>
          <a:bodyPr wrap="square" lIns="0" tIns="0" rIns="0" bIns="0" rtlCol="0" anchor="t">
            <a:spAutoFit/>
          </a:bodyPr>
          <a:lstStyle/>
          <a:p>
            <a:pPr algn="ctr">
              <a:lnSpc>
                <a:spcPts val="12000"/>
              </a:lnSpc>
            </a:pPr>
            <a:r>
              <a:rPr lang="en-US" sz="10000" spc="-100">
                <a:solidFill>
                  <a:srgbClr val="00E091">
                    <a:alpha val="49804"/>
                  </a:srgbClr>
                </a:solidFill>
                <a:latin typeface="Poppins" pitchFamily="2" charset="77"/>
                <a:cs typeface="Poppins" pitchFamily="2" charset="77"/>
              </a:rPr>
              <a:t>STREAMING</a:t>
            </a:r>
          </a:p>
        </p:txBody>
      </p:sp>
      <p:sp>
        <p:nvSpPr>
          <p:cNvPr id="7" name="TextBox 7"/>
          <p:cNvSpPr txBox="1"/>
          <p:nvPr/>
        </p:nvSpPr>
        <p:spPr>
          <a:xfrm rot="5400000">
            <a:off x="4232110"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19608"/>
                  </a:srgbClr>
                </a:solidFill>
                <a:latin typeface="Poppins" pitchFamily="2" charset="77"/>
                <a:cs typeface="Poppins" pitchFamily="2" charset="77"/>
              </a:rPr>
              <a:t>STREAMING</a:t>
            </a:r>
          </a:p>
        </p:txBody>
      </p:sp>
      <p:sp>
        <p:nvSpPr>
          <p:cNvPr id="8" name="TextBox 8"/>
          <p:cNvSpPr txBox="1"/>
          <p:nvPr/>
        </p:nvSpPr>
        <p:spPr>
          <a:xfrm rot="5400000">
            <a:off x="3025119"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706"/>
                  </a:srgbClr>
                </a:solidFill>
                <a:latin typeface="Poppins" pitchFamily="2" charset="77"/>
                <a:cs typeface="Poppins" pitchFamily="2" charset="77"/>
              </a:rPr>
              <a:t>STREAMING</a:t>
            </a:r>
          </a:p>
        </p:txBody>
      </p:sp>
      <p:pic>
        <p:nvPicPr>
          <p:cNvPr id="9" name="Picture 9"/>
          <p:cNvPicPr>
            <a:picLocks noChangeAspect="1"/>
          </p:cNvPicPr>
          <p:nvPr/>
        </p:nvPicPr>
        <p:blipFill>
          <a:blip r:embed="rId4"/>
          <a:srcRect l="28809" t="1675" r="30016"/>
          <a:stretch>
            <a:fillRect/>
          </a:stretch>
        </p:blipFill>
        <p:spPr>
          <a:xfrm>
            <a:off x="5739911" y="1044373"/>
            <a:ext cx="3327889" cy="5296977"/>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sp>
        <p:nvSpPr>
          <p:cNvPr id="2" name="TextBox 2"/>
          <p:cNvSpPr txBox="1"/>
          <p:nvPr/>
        </p:nvSpPr>
        <p:spPr>
          <a:xfrm rot="5400000">
            <a:off x="5439101"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4706"/>
                  </a:srgbClr>
                </a:solidFill>
                <a:latin typeface="Poppins" pitchFamily="2" charset="77"/>
                <a:cs typeface="Poppins" pitchFamily="2" charset="77"/>
              </a:rPr>
              <a:t>STREAMING</a:t>
            </a:r>
          </a:p>
        </p:txBody>
      </p:sp>
      <p:sp>
        <p:nvSpPr>
          <p:cNvPr id="3" name="TextBox 3"/>
          <p:cNvSpPr txBox="1"/>
          <p:nvPr/>
        </p:nvSpPr>
        <p:spPr>
          <a:xfrm rot="5400000">
            <a:off x="4232110"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19608"/>
                  </a:srgbClr>
                </a:solidFill>
                <a:latin typeface="Poppins" pitchFamily="2" charset="77"/>
                <a:cs typeface="Poppins" pitchFamily="2" charset="77"/>
              </a:rPr>
              <a:t>STREAMING</a:t>
            </a:r>
          </a:p>
        </p:txBody>
      </p:sp>
      <p:sp>
        <p:nvSpPr>
          <p:cNvPr id="4" name="TextBox 4"/>
          <p:cNvSpPr txBox="1"/>
          <p:nvPr/>
        </p:nvSpPr>
        <p:spPr>
          <a:xfrm rot="5400000">
            <a:off x="3025119"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706"/>
                  </a:srgbClr>
                </a:solidFill>
                <a:latin typeface="Poppins" pitchFamily="2" charset="77"/>
                <a:cs typeface="Poppins" pitchFamily="2" charset="77"/>
              </a:rPr>
              <a:t>STREAMING</a:t>
            </a:r>
          </a:p>
        </p:txBody>
      </p:sp>
      <p:sp>
        <p:nvSpPr>
          <p:cNvPr id="6" name="TextBox 6"/>
          <p:cNvSpPr txBox="1"/>
          <p:nvPr/>
        </p:nvSpPr>
        <p:spPr>
          <a:xfrm>
            <a:off x="457200" y="135285"/>
            <a:ext cx="8839200" cy="588623"/>
          </a:xfrm>
          <a:prstGeom prst="rect">
            <a:avLst/>
          </a:prstGeom>
        </p:spPr>
        <p:txBody>
          <a:bodyPr wrap="square" lIns="0" tIns="0" rIns="0" bIns="0" rtlCol="0" anchor="t">
            <a:spAutoFit/>
          </a:bodyPr>
          <a:lstStyle/>
          <a:p>
            <a:pPr algn="just">
              <a:lnSpc>
                <a:spcPts val="4560"/>
              </a:lnSpc>
            </a:pPr>
            <a:r>
              <a:rPr lang="en-US" sz="3800" b="1" spc="-41">
                <a:solidFill>
                  <a:srgbClr val="00E192"/>
                </a:solidFill>
                <a:latin typeface="Poppins" pitchFamily="2" charset="77"/>
                <a:cs typeface="Poppins" pitchFamily="2" charset="77"/>
              </a:rPr>
              <a:t>SONG DURATION VS POPULARITY</a:t>
            </a:r>
          </a:p>
        </p:txBody>
      </p:sp>
      <p:pic>
        <p:nvPicPr>
          <p:cNvPr id="7" name="Picture 6">
            <a:extLst>
              <a:ext uri="{FF2B5EF4-FFF2-40B4-BE49-F238E27FC236}">
                <a16:creationId xmlns:a16="http://schemas.microsoft.com/office/drawing/2014/main" id="{4260922A-B495-F23C-2DD3-676B6EDA6610}"/>
              </a:ext>
            </a:extLst>
          </p:cNvPr>
          <p:cNvPicPr>
            <a:picLocks noChangeAspect="1"/>
          </p:cNvPicPr>
          <p:nvPr/>
        </p:nvPicPr>
        <p:blipFill>
          <a:blip r:embed="rId2"/>
          <a:stretch>
            <a:fillRect/>
          </a:stretch>
        </p:blipFill>
        <p:spPr>
          <a:xfrm>
            <a:off x="457200" y="1624264"/>
            <a:ext cx="8839200" cy="4700336"/>
          </a:xfrm>
          <a:prstGeom prst="rect">
            <a:avLst/>
          </a:prstGeom>
        </p:spPr>
      </p:pic>
      <p:pic>
        <p:nvPicPr>
          <p:cNvPr id="8" name="Picture 26">
            <a:extLst>
              <a:ext uri="{FF2B5EF4-FFF2-40B4-BE49-F238E27FC236}">
                <a16:creationId xmlns:a16="http://schemas.microsoft.com/office/drawing/2014/main" id="{8CE69820-B7C5-9AE1-163A-6B41B7EBC3D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390338" y="784042"/>
            <a:ext cx="625621" cy="143821"/>
          </a:xfrm>
          <a:prstGeom prst="rect">
            <a:avLst/>
          </a:prstGeom>
        </p:spPr>
      </p:pic>
    </p:spTree>
    <p:extLst>
      <p:ext uri="{BB962C8B-B14F-4D97-AF65-F5344CB8AC3E}">
        <p14:creationId xmlns:p14="http://schemas.microsoft.com/office/powerpoint/2010/main" val="42649383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sp>
        <p:nvSpPr>
          <p:cNvPr id="2" name="TextBox 2"/>
          <p:cNvSpPr txBox="1"/>
          <p:nvPr/>
        </p:nvSpPr>
        <p:spPr>
          <a:xfrm rot="5400000">
            <a:off x="5439101"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4706"/>
                  </a:srgbClr>
                </a:solidFill>
                <a:latin typeface="Poppins" pitchFamily="2" charset="77"/>
                <a:cs typeface="Poppins" pitchFamily="2" charset="77"/>
              </a:rPr>
              <a:t>STREAMING</a:t>
            </a:r>
          </a:p>
        </p:txBody>
      </p:sp>
      <p:sp>
        <p:nvSpPr>
          <p:cNvPr id="3" name="TextBox 3"/>
          <p:cNvSpPr txBox="1"/>
          <p:nvPr/>
        </p:nvSpPr>
        <p:spPr>
          <a:xfrm rot="5400000">
            <a:off x="4232110"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19608"/>
                  </a:srgbClr>
                </a:solidFill>
                <a:latin typeface="Poppins" pitchFamily="2" charset="77"/>
                <a:cs typeface="Poppins" pitchFamily="2" charset="77"/>
              </a:rPr>
              <a:t>STREAMING</a:t>
            </a:r>
          </a:p>
        </p:txBody>
      </p:sp>
      <p:sp>
        <p:nvSpPr>
          <p:cNvPr id="4" name="TextBox 4"/>
          <p:cNvSpPr txBox="1"/>
          <p:nvPr/>
        </p:nvSpPr>
        <p:spPr>
          <a:xfrm rot="5400000">
            <a:off x="3025119"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706"/>
                  </a:srgbClr>
                </a:solidFill>
                <a:latin typeface="Poppins" pitchFamily="2" charset="77"/>
                <a:cs typeface="Poppins" pitchFamily="2" charset="77"/>
              </a:rPr>
              <a:t>STREAMING</a:t>
            </a:r>
          </a:p>
        </p:txBody>
      </p:sp>
      <p:pic>
        <p:nvPicPr>
          <p:cNvPr id="5" name="Picture 5"/>
          <p:cNvPicPr>
            <a:picLocks noChangeAspect="1"/>
          </p:cNvPicPr>
          <p:nvPr/>
        </p:nvPicPr>
        <p:blipFill>
          <a:blip r:embed="rId2"/>
          <a:srcRect/>
          <a:stretch>
            <a:fillRect/>
          </a:stretch>
        </p:blipFill>
        <p:spPr>
          <a:xfrm>
            <a:off x="457200" y="1600201"/>
            <a:ext cx="8839200" cy="4724400"/>
          </a:xfrm>
          <a:prstGeom prst="rect">
            <a:avLst/>
          </a:prstGeom>
        </p:spPr>
      </p:pic>
      <p:sp>
        <p:nvSpPr>
          <p:cNvPr id="6" name="TextBox 6"/>
          <p:cNvSpPr txBox="1"/>
          <p:nvPr/>
        </p:nvSpPr>
        <p:spPr>
          <a:xfrm>
            <a:off x="452718" y="142925"/>
            <a:ext cx="8839201" cy="1179810"/>
          </a:xfrm>
          <a:prstGeom prst="rect">
            <a:avLst/>
          </a:prstGeom>
        </p:spPr>
        <p:txBody>
          <a:bodyPr wrap="square" lIns="0" tIns="0" rIns="0" bIns="0" rtlCol="0" anchor="t">
            <a:spAutoFit/>
          </a:bodyPr>
          <a:lstStyle/>
          <a:p>
            <a:pPr algn="just">
              <a:lnSpc>
                <a:spcPts val="4560"/>
              </a:lnSpc>
            </a:pPr>
            <a:r>
              <a:rPr lang="en-US" sz="3800" b="1" spc="-41">
                <a:solidFill>
                  <a:srgbClr val="00E192"/>
                </a:solidFill>
                <a:latin typeface="Poppins" pitchFamily="2" charset="77"/>
                <a:cs typeface="Poppins" pitchFamily="2" charset="77"/>
              </a:rPr>
              <a:t>CORRELATION MATRIX BETWEEN ALL AUDIO FEATURES </a:t>
            </a:r>
          </a:p>
        </p:txBody>
      </p:sp>
      <p:pic>
        <p:nvPicPr>
          <p:cNvPr id="7" name="Picture 26">
            <a:extLst>
              <a:ext uri="{FF2B5EF4-FFF2-40B4-BE49-F238E27FC236}">
                <a16:creationId xmlns:a16="http://schemas.microsoft.com/office/drawing/2014/main" id="{293B2B2D-C67E-AAB8-59A7-9C3218D274F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381000" y="1303979"/>
            <a:ext cx="625621" cy="1438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E091"/>
        </a:solidFill>
        <a:effectLst/>
      </p:bgPr>
    </p:bg>
    <p:spTree>
      <p:nvGrpSpPr>
        <p:cNvPr id="1" name=""/>
        <p:cNvGrpSpPr/>
        <p:nvPr/>
      </p:nvGrpSpPr>
      <p:grpSpPr>
        <a:xfrm>
          <a:off x="0" y="0"/>
          <a:ext cx="0" cy="0"/>
          <a:chOff x="0" y="0"/>
          <a:chExt cx="0" cy="0"/>
        </a:xfrm>
      </p:grpSpPr>
      <p:grpSp>
        <p:nvGrpSpPr>
          <p:cNvPr id="2" name="Group 2"/>
          <p:cNvGrpSpPr/>
          <p:nvPr/>
        </p:nvGrpSpPr>
        <p:grpSpPr>
          <a:xfrm>
            <a:off x="4248151" y="1143000"/>
            <a:ext cx="4692649" cy="5437004"/>
            <a:chOff x="0" y="-38100"/>
            <a:chExt cx="5968050" cy="7249333"/>
          </a:xfrm>
        </p:grpSpPr>
        <p:sp>
          <p:nvSpPr>
            <p:cNvPr id="3" name="TextBox 3"/>
            <p:cNvSpPr txBox="1"/>
            <p:nvPr/>
          </p:nvSpPr>
          <p:spPr>
            <a:xfrm>
              <a:off x="0" y="-38100"/>
              <a:ext cx="5968050" cy="461665"/>
            </a:xfrm>
            <a:prstGeom prst="rect">
              <a:avLst/>
            </a:prstGeom>
          </p:spPr>
          <p:txBody>
            <a:bodyPr lIns="0" tIns="0" rIns="0" bIns="0" rtlCol="0" anchor="t">
              <a:spAutoFit/>
            </a:bodyPr>
            <a:lstStyle/>
            <a:p>
              <a:pPr>
                <a:lnSpc>
                  <a:spcPts val="2705"/>
                </a:lnSpc>
              </a:pPr>
              <a:r>
                <a:rPr lang="en-US" sz="2000" b="1" spc="193" dirty="0">
                  <a:solidFill>
                    <a:srgbClr val="182722"/>
                  </a:solidFill>
                  <a:latin typeface="Poppins" pitchFamily="2" charset="77"/>
                  <a:cs typeface="Poppins" pitchFamily="2" charset="77"/>
                </a:rPr>
                <a:t>IS NEW ARTIST?</a:t>
              </a:r>
            </a:p>
          </p:txBody>
        </p:sp>
        <p:sp>
          <p:nvSpPr>
            <p:cNvPr id="4" name="TextBox 4"/>
            <p:cNvSpPr txBox="1"/>
            <p:nvPr/>
          </p:nvSpPr>
          <p:spPr>
            <a:xfrm>
              <a:off x="0" y="568626"/>
              <a:ext cx="5968050" cy="1552303"/>
            </a:xfrm>
            <a:prstGeom prst="rect">
              <a:avLst/>
            </a:prstGeom>
          </p:spPr>
          <p:txBody>
            <a:bodyPr wrap="square" lIns="0" tIns="0" rIns="0" bIns="0" rtlCol="0" anchor="t">
              <a:spAutoFit/>
            </a:bodyPr>
            <a:lstStyle/>
            <a:p>
              <a:pPr algn="just">
                <a:lnSpc>
                  <a:spcPts val="2268"/>
                </a:lnSpc>
              </a:pPr>
              <a:r>
                <a:rPr lang="en-US" sz="1510" spc="15" dirty="0">
                  <a:solidFill>
                    <a:srgbClr val="182722"/>
                  </a:solidFill>
                  <a:latin typeface="Poppins Light"/>
                </a:rPr>
                <a:t>This feature is based on the total track count per artist. If the total song count is 1, we consider artist to be new and feature value becomes 1, else 0. </a:t>
              </a:r>
            </a:p>
          </p:txBody>
        </p:sp>
        <p:sp>
          <p:nvSpPr>
            <p:cNvPr id="5" name="TextBox 5"/>
            <p:cNvSpPr txBox="1"/>
            <p:nvPr/>
          </p:nvSpPr>
          <p:spPr>
            <a:xfrm>
              <a:off x="0" y="2900878"/>
              <a:ext cx="5968050" cy="461665"/>
            </a:xfrm>
            <a:prstGeom prst="rect">
              <a:avLst/>
            </a:prstGeom>
          </p:spPr>
          <p:txBody>
            <a:bodyPr lIns="0" tIns="0" rIns="0" bIns="0" rtlCol="0" anchor="t">
              <a:spAutoFit/>
            </a:bodyPr>
            <a:lstStyle/>
            <a:p>
              <a:pPr>
                <a:lnSpc>
                  <a:spcPts val="2705"/>
                </a:lnSpc>
              </a:pPr>
              <a:r>
                <a:rPr lang="en-US" sz="2000" b="1" spc="193" dirty="0">
                  <a:solidFill>
                    <a:srgbClr val="182722"/>
                  </a:solidFill>
                  <a:latin typeface="Poppins" pitchFamily="2" charset="77"/>
                  <a:cs typeface="Poppins" pitchFamily="2" charset="77"/>
                </a:rPr>
                <a:t>POPULAR KEY</a:t>
              </a:r>
            </a:p>
          </p:txBody>
        </p:sp>
        <p:sp>
          <p:nvSpPr>
            <p:cNvPr id="6" name="TextBox 6"/>
            <p:cNvSpPr txBox="1"/>
            <p:nvPr/>
          </p:nvSpPr>
          <p:spPr>
            <a:xfrm>
              <a:off x="0" y="3507604"/>
              <a:ext cx="5968050" cy="1567094"/>
            </a:xfrm>
            <a:prstGeom prst="rect">
              <a:avLst/>
            </a:prstGeom>
          </p:spPr>
          <p:txBody>
            <a:bodyPr lIns="0" tIns="0" rIns="0" bIns="0" rtlCol="0" anchor="t">
              <a:spAutoFit/>
            </a:bodyPr>
            <a:lstStyle/>
            <a:p>
              <a:pPr algn="just">
                <a:lnSpc>
                  <a:spcPts val="2268"/>
                </a:lnSpc>
              </a:pPr>
              <a:r>
                <a:rPr lang="en-US" sz="1510" spc="15" dirty="0">
                  <a:solidFill>
                    <a:srgbClr val="182722"/>
                  </a:solidFill>
                  <a:latin typeface="Poppins Light"/>
                </a:rPr>
                <a:t>This feature is based on the feature </a:t>
              </a:r>
              <a:r>
                <a:rPr lang="en-US" sz="1512" spc="15" dirty="0">
                  <a:solidFill>
                    <a:srgbClr val="182722"/>
                  </a:solidFill>
                  <a:latin typeface="Poppins Light"/>
                </a:rPr>
                <a:t>'</a:t>
              </a:r>
              <a:r>
                <a:rPr lang="en-US" sz="1510" spc="15" dirty="0">
                  <a:solidFill>
                    <a:srgbClr val="182722"/>
                  </a:solidFill>
                  <a:latin typeface="Poppins Light"/>
                </a:rPr>
                <a:t>key</a:t>
              </a:r>
              <a:r>
                <a:rPr lang="en-US" sz="1512" spc="15" dirty="0">
                  <a:solidFill>
                    <a:srgbClr val="182722"/>
                  </a:solidFill>
                  <a:latin typeface="Poppins Light"/>
                </a:rPr>
                <a:t>'</a:t>
              </a:r>
              <a:r>
                <a:rPr lang="en-US" sz="1510" spc="15" dirty="0">
                  <a:solidFill>
                    <a:srgbClr val="182722"/>
                  </a:solidFill>
                  <a:latin typeface="Poppins Light"/>
                </a:rPr>
                <a:t>. If the key is C, C#, G#, B (0,1,8,11), we consider it to be a popular key and our feature value becomes 1, else 0. </a:t>
              </a:r>
            </a:p>
          </p:txBody>
        </p:sp>
        <p:sp>
          <p:nvSpPr>
            <p:cNvPr id="7" name="TextBox 7"/>
            <p:cNvSpPr txBox="1"/>
            <p:nvPr/>
          </p:nvSpPr>
          <p:spPr>
            <a:xfrm>
              <a:off x="0" y="5840817"/>
              <a:ext cx="5968050" cy="461665"/>
            </a:xfrm>
            <a:prstGeom prst="rect">
              <a:avLst/>
            </a:prstGeom>
          </p:spPr>
          <p:txBody>
            <a:bodyPr lIns="0" tIns="0" rIns="0" bIns="0" rtlCol="0" anchor="t">
              <a:spAutoFit/>
            </a:bodyPr>
            <a:lstStyle/>
            <a:p>
              <a:pPr>
                <a:lnSpc>
                  <a:spcPts val="2705"/>
                </a:lnSpc>
              </a:pPr>
              <a:r>
                <a:rPr lang="en-US" sz="2000" b="1" spc="193" dirty="0">
                  <a:solidFill>
                    <a:srgbClr val="182722"/>
                  </a:solidFill>
                  <a:latin typeface="Poppins" pitchFamily="2" charset="77"/>
                  <a:cs typeface="Poppins" pitchFamily="2" charset="77"/>
                </a:rPr>
                <a:t>NOISE LEVEL </a:t>
              </a:r>
            </a:p>
          </p:txBody>
        </p:sp>
        <p:sp>
          <p:nvSpPr>
            <p:cNvPr id="8" name="TextBox 8"/>
            <p:cNvSpPr txBox="1"/>
            <p:nvPr/>
          </p:nvSpPr>
          <p:spPr>
            <a:xfrm>
              <a:off x="0" y="6445554"/>
              <a:ext cx="5968050" cy="765679"/>
            </a:xfrm>
            <a:prstGeom prst="rect">
              <a:avLst/>
            </a:prstGeom>
          </p:spPr>
          <p:txBody>
            <a:bodyPr lIns="0" tIns="0" rIns="0" bIns="0" rtlCol="0" anchor="t">
              <a:spAutoFit/>
            </a:bodyPr>
            <a:lstStyle/>
            <a:p>
              <a:pPr>
                <a:lnSpc>
                  <a:spcPts val="2268"/>
                </a:lnSpc>
              </a:pPr>
              <a:r>
                <a:rPr lang="en-US" sz="1510" spc="15" dirty="0">
                  <a:solidFill>
                    <a:srgbClr val="182722"/>
                  </a:solidFill>
                  <a:latin typeface="Poppins Light"/>
                </a:rPr>
                <a:t>This feature is created using 0.5 * difference between </a:t>
              </a:r>
              <a:r>
                <a:rPr lang="en-US" sz="1512" spc="15" dirty="0">
                  <a:solidFill>
                    <a:srgbClr val="182722"/>
                  </a:solidFill>
                  <a:latin typeface="Poppins Light"/>
                </a:rPr>
                <a:t>'</a:t>
              </a:r>
              <a:r>
                <a:rPr lang="en-US" sz="1510" spc="15" dirty="0">
                  <a:solidFill>
                    <a:srgbClr val="182722"/>
                  </a:solidFill>
                  <a:latin typeface="Poppins Light"/>
                </a:rPr>
                <a:t>energy</a:t>
              </a:r>
              <a:r>
                <a:rPr lang="en-US" sz="1512" spc="15" dirty="0">
                  <a:solidFill>
                    <a:srgbClr val="182722"/>
                  </a:solidFill>
                  <a:latin typeface="Poppins Light"/>
                </a:rPr>
                <a:t>'</a:t>
              </a:r>
              <a:r>
                <a:rPr lang="en-US" sz="1510" spc="15" dirty="0">
                  <a:solidFill>
                    <a:srgbClr val="182722"/>
                  </a:solidFill>
                  <a:latin typeface="Poppins Light"/>
                </a:rPr>
                <a:t> and </a:t>
              </a:r>
              <a:r>
                <a:rPr lang="en-US" sz="1512" spc="15" dirty="0">
                  <a:solidFill>
                    <a:srgbClr val="182722"/>
                  </a:solidFill>
                  <a:latin typeface="Poppins Light"/>
                </a:rPr>
                <a:t>'a</a:t>
              </a:r>
              <a:r>
                <a:rPr lang="en-US" sz="1510" spc="15" dirty="0">
                  <a:solidFill>
                    <a:srgbClr val="182722"/>
                  </a:solidFill>
                  <a:latin typeface="Poppins Light"/>
                </a:rPr>
                <a:t>cousticness</a:t>
              </a:r>
              <a:r>
                <a:rPr lang="en-US" sz="1512" spc="15" dirty="0">
                  <a:solidFill>
                    <a:srgbClr val="182722"/>
                  </a:solidFill>
                  <a:latin typeface="Poppins Light"/>
                </a:rPr>
                <a:t>'</a:t>
              </a:r>
              <a:r>
                <a:rPr lang="en-US" sz="1510" spc="15" dirty="0">
                  <a:solidFill>
                    <a:srgbClr val="182722"/>
                  </a:solidFill>
                  <a:latin typeface="Poppins Light"/>
                </a:rPr>
                <a:t>. </a:t>
              </a:r>
            </a:p>
          </p:txBody>
        </p:sp>
      </p:grpSp>
      <p:sp>
        <p:nvSpPr>
          <p:cNvPr id="9" name="AutoShape 9"/>
          <p:cNvSpPr/>
          <p:nvPr/>
        </p:nvSpPr>
        <p:spPr>
          <a:xfrm>
            <a:off x="0" y="0"/>
            <a:ext cx="3429435" cy="7325343"/>
          </a:xfrm>
          <a:prstGeom prst="rect">
            <a:avLst/>
          </a:prstGeom>
          <a:solidFill>
            <a:srgbClr val="182722"/>
          </a:solidFill>
        </p:spPr>
      </p:sp>
      <p:sp>
        <p:nvSpPr>
          <p:cNvPr id="10" name="TextBox 10"/>
          <p:cNvSpPr txBox="1"/>
          <p:nvPr/>
        </p:nvSpPr>
        <p:spPr>
          <a:xfrm>
            <a:off x="228166" y="3052444"/>
            <a:ext cx="3429434" cy="1210310"/>
          </a:xfrm>
          <a:prstGeom prst="rect">
            <a:avLst/>
          </a:prstGeom>
        </p:spPr>
        <p:txBody>
          <a:bodyPr wrap="square" lIns="0" tIns="0" rIns="0" bIns="0" rtlCol="0" anchor="t">
            <a:spAutoFit/>
          </a:bodyPr>
          <a:lstStyle/>
          <a:p>
            <a:pPr>
              <a:lnSpc>
                <a:spcPts val="4560"/>
              </a:lnSpc>
            </a:pPr>
            <a:r>
              <a:rPr lang="en-US" sz="3800" b="1" spc="-41" dirty="0">
                <a:solidFill>
                  <a:srgbClr val="00E192"/>
                </a:solidFill>
                <a:latin typeface="Poppins" pitchFamily="2" charset="77"/>
                <a:cs typeface="Poppins" pitchFamily="2" charset="77"/>
              </a:rPr>
              <a:t>FEATURE ENGINEERING</a:t>
            </a:r>
          </a:p>
        </p:txBody>
      </p:sp>
      <p:sp>
        <p:nvSpPr>
          <p:cNvPr id="11" name="TextBox 11"/>
          <p:cNvSpPr txBox="1"/>
          <p:nvPr/>
        </p:nvSpPr>
        <p:spPr>
          <a:xfrm>
            <a:off x="3276600" y="304800"/>
            <a:ext cx="5218389" cy="580390"/>
          </a:xfrm>
          <a:prstGeom prst="rect">
            <a:avLst/>
          </a:prstGeom>
        </p:spPr>
        <p:txBody>
          <a:bodyPr wrap="square" lIns="0" tIns="0" rIns="0" bIns="0" rtlCol="0" anchor="t">
            <a:spAutoFit/>
          </a:bodyPr>
          <a:lstStyle/>
          <a:p>
            <a:pPr algn="ctr">
              <a:lnSpc>
                <a:spcPts val="4759"/>
              </a:lnSpc>
            </a:pPr>
            <a:r>
              <a:rPr lang="en-US" sz="3399" dirty="0">
                <a:solidFill>
                  <a:srgbClr val="000000"/>
                </a:solidFill>
                <a:latin typeface="Poppins Bold"/>
              </a:rPr>
              <a:t>New features :</a:t>
            </a:r>
          </a:p>
        </p:txBody>
      </p:sp>
      <p:pic>
        <p:nvPicPr>
          <p:cNvPr id="12" name="Picture 26">
            <a:extLst>
              <a:ext uri="{FF2B5EF4-FFF2-40B4-BE49-F238E27FC236}">
                <a16:creationId xmlns:a16="http://schemas.microsoft.com/office/drawing/2014/main" id="{AFD47636-C8DB-F925-77F4-CC8BEAB933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83132" t="34123" r="6071" b="36678"/>
          <a:stretch>
            <a:fillRect/>
          </a:stretch>
        </p:blipFill>
        <p:spPr>
          <a:xfrm>
            <a:off x="144389" y="4190843"/>
            <a:ext cx="625621" cy="1438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E091"/>
        </a:solidFill>
        <a:effectLst/>
      </p:bgPr>
    </p:bg>
    <p:spTree>
      <p:nvGrpSpPr>
        <p:cNvPr id="1" name=""/>
        <p:cNvGrpSpPr/>
        <p:nvPr/>
      </p:nvGrpSpPr>
      <p:grpSpPr>
        <a:xfrm>
          <a:off x="0" y="0"/>
          <a:ext cx="0" cy="0"/>
          <a:chOff x="0" y="0"/>
          <a:chExt cx="0" cy="0"/>
        </a:xfrm>
      </p:grpSpPr>
      <p:sp>
        <p:nvSpPr>
          <p:cNvPr id="2" name="AutoShape 2"/>
          <p:cNvSpPr/>
          <p:nvPr/>
        </p:nvSpPr>
        <p:spPr>
          <a:xfrm>
            <a:off x="0" y="0"/>
            <a:ext cx="3429435" cy="7381369"/>
          </a:xfrm>
          <a:prstGeom prst="rect">
            <a:avLst/>
          </a:prstGeom>
          <a:solidFill>
            <a:srgbClr val="182722"/>
          </a:solidFill>
        </p:spPr>
      </p:sp>
      <p:sp>
        <p:nvSpPr>
          <p:cNvPr id="3" name="TextBox 3"/>
          <p:cNvSpPr txBox="1"/>
          <p:nvPr/>
        </p:nvSpPr>
        <p:spPr>
          <a:xfrm>
            <a:off x="4278147" y="1140639"/>
            <a:ext cx="4694403" cy="692497"/>
          </a:xfrm>
          <a:prstGeom prst="rect">
            <a:avLst/>
          </a:prstGeom>
        </p:spPr>
        <p:txBody>
          <a:bodyPr wrap="square" lIns="0" tIns="0" rIns="0" bIns="0" rtlCol="0" anchor="t">
            <a:spAutoFit/>
          </a:bodyPr>
          <a:lstStyle/>
          <a:p>
            <a:pPr>
              <a:lnSpc>
                <a:spcPts val="2705"/>
              </a:lnSpc>
            </a:pPr>
            <a:r>
              <a:rPr lang="en-US" sz="1932" b="1" spc="193" dirty="0">
                <a:solidFill>
                  <a:srgbClr val="182722"/>
                </a:solidFill>
                <a:latin typeface="Poppins" pitchFamily="2" charset="77"/>
                <a:cs typeface="Poppins" pitchFamily="2" charset="77"/>
              </a:rPr>
              <a:t>DROPPING FEATURES BASED ON VARIANCE INFLATION FACTOR</a:t>
            </a:r>
          </a:p>
        </p:txBody>
      </p:sp>
      <p:sp>
        <p:nvSpPr>
          <p:cNvPr id="4" name="TextBox 4"/>
          <p:cNvSpPr txBox="1"/>
          <p:nvPr/>
        </p:nvSpPr>
        <p:spPr>
          <a:xfrm>
            <a:off x="4278147" y="1879155"/>
            <a:ext cx="4694403" cy="869277"/>
          </a:xfrm>
          <a:prstGeom prst="rect">
            <a:avLst/>
          </a:prstGeom>
        </p:spPr>
        <p:txBody>
          <a:bodyPr wrap="square" lIns="0" tIns="0" rIns="0" bIns="0" rtlCol="0" anchor="t">
            <a:spAutoFit/>
          </a:bodyPr>
          <a:lstStyle/>
          <a:p>
            <a:pPr algn="just">
              <a:lnSpc>
                <a:spcPts val="2268"/>
              </a:lnSpc>
            </a:pPr>
            <a:r>
              <a:rPr lang="en-US" sz="1512" spc="15" dirty="0">
                <a:solidFill>
                  <a:srgbClr val="182722"/>
                </a:solidFill>
                <a:latin typeface="Poppins Light"/>
              </a:rPr>
              <a:t>'loudness', 'danceability', 'energy', 'acousticness', 'key', and '</a:t>
            </a:r>
            <a:r>
              <a:rPr lang="en-US" sz="1512" spc="15" dirty="0" err="1">
                <a:solidFill>
                  <a:srgbClr val="182722"/>
                </a:solidFill>
                <a:latin typeface="Poppins Light"/>
              </a:rPr>
              <a:t>time_signature</a:t>
            </a:r>
            <a:r>
              <a:rPr lang="en-US" sz="1512" spc="15" dirty="0">
                <a:solidFill>
                  <a:srgbClr val="182722"/>
                </a:solidFill>
                <a:latin typeface="Poppins Light"/>
              </a:rPr>
              <a:t>' were dropped. </a:t>
            </a:r>
          </a:p>
          <a:p>
            <a:pPr algn="just">
              <a:lnSpc>
                <a:spcPts val="2268"/>
              </a:lnSpc>
            </a:pPr>
            <a:endParaRPr lang="en-US" sz="1512" spc="15" dirty="0">
              <a:solidFill>
                <a:srgbClr val="182722"/>
              </a:solidFill>
              <a:latin typeface="Poppins Light"/>
            </a:endParaRPr>
          </a:p>
        </p:txBody>
      </p:sp>
      <p:sp>
        <p:nvSpPr>
          <p:cNvPr id="5" name="TextBox 5"/>
          <p:cNvSpPr txBox="1"/>
          <p:nvPr/>
        </p:nvSpPr>
        <p:spPr>
          <a:xfrm>
            <a:off x="4278147" y="2752396"/>
            <a:ext cx="4617565" cy="674822"/>
          </a:xfrm>
          <a:prstGeom prst="rect">
            <a:avLst/>
          </a:prstGeom>
        </p:spPr>
        <p:txBody>
          <a:bodyPr lIns="0" tIns="0" rIns="0" bIns="0" rtlCol="0" anchor="t">
            <a:spAutoFit/>
          </a:bodyPr>
          <a:lstStyle/>
          <a:p>
            <a:pPr>
              <a:lnSpc>
                <a:spcPts val="2705"/>
              </a:lnSpc>
            </a:pPr>
            <a:r>
              <a:rPr lang="en-US" sz="1932" b="1" spc="193" dirty="0">
                <a:solidFill>
                  <a:srgbClr val="182722"/>
                </a:solidFill>
                <a:latin typeface="Poppins" pitchFamily="2" charset="77"/>
                <a:cs typeface="Poppins" pitchFamily="2" charset="77"/>
              </a:rPr>
              <a:t>TRACKS REMOVAL BASED ON REGEX</a:t>
            </a:r>
          </a:p>
        </p:txBody>
      </p:sp>
      <p:sp>
        <p:nvSpPr>
          <p:cNvPr id="6" name="TextBox 6"/>
          <p:cNvSpPr txBox="1"/>
          <p:nvPr/>
        </p:nvSpPr>
        <p:spPr>
          <a:xfrm>
            <a:off x="4278147" y="3455794"/>
            <a:ext cx="4694403" cy="1459182"/>
          </a:xfrm>
          <a:prstGeom prst="rect">
            <a:avLst/>
          </a:prstGeom>
        </p:spPr>
        <p:txBody>
          <a:bodyPr wrap="square" lIns="0" tIns="0" rIns="0" bIns="0" rtlCol="0" anchor="t">
            <a:spAutoFit/>
          </a:bodyPr>
          <a:lstStyle/>
          <a:p>
            <a:pPr algn="just">
              <a:lnSpc>
                <a:spcPts val="2268"/>
              </a:lnSpc>
            </a:pPr>
            <a:r>
              <a:rPr lang="en-US" sz="1512" spc="15" dirty="0">
                <a:solidFill>
                  <a:srgbClr val="182722"/>
                </a:solidFill>
                <a:latin typeface="Poppins Light"/>
              </a:rPr>
              <a:t>Tracks were removed intuitively. Track names including one of the following keywords were removed:</a:t>
            </a:r>
          </a:p>
          <a:p>
            <a:pPr marL="326473" lvl="1" indent="-163237">
              <a:lnSpc>
                <a:spcPts val="2268"/>
              </a:lnSpc>
              <a:buFont typeface="Arial"/>
              <a:buChar char="•"/>
            </a:pPr>
            <a:r>
              <a:rPr lang="en-US" sz="1512" spc="15" dirty="0">
                <a:solidFill>
                  <a:srgbClr val="182722"/>
                </a:solidFill>
                <a:latin typeface="Poppins Light"/>
              </a:rPr>
              <a:t>'mix, rain, podcast, intro, outro, DJ, sleep'</a:t>
            </a:r>
          </a:p>
          <a:p>
            <a:pPr>
              <a:lnSpc>
                <a:spcPts val="2268"/>
              </a:lnSpc>
            </a:pPr>
            <a:r>
              <a:rPr lang="en-US" sz="1512" spc="15" dirty="0">
                <a:solidFill>
                  <a:srgbClr val="182722"/>
                </a:solidFill>
                <a:latin typeface="Poppins Light"/>
              </a:rPr>
              <a:t> </a:t>
            </a:r>
          </a:p>
        </p:txBody>
      </p:sp>
      <p:sp>
        <p:nvSpPr>
          <p:cNvPr id="7" name="TextBox 7"/>
          <p:cNvSpPr txBox="1"/>
          <p:nvPr/>
        </p:nvSpPr>
        <p:spPr>
          <a:xfrm>
            <a:off x="4278147" y="4865031"/>
            <a:ext cx="4617565" cy="334002"/>
          </a:xfrm>
          <a:prstGeom prst="rect">
            <a:avLst/>
          </a:prstGeom>
        </p:spPr>
        <p:txBody>
          <a:bodyPr lIns="0" tIns="0" rIns="0" bIns="0" rtlCol="0" anchor="t">
            <a:spAutoFit/>
          </a:bodyPr>
          <a:lstStyle/>
          <a:p>
            <a:pPr>
              <a:lnSpc>
                <a:spcPts val="2705"/>
              </a:lnSpc>
            </a:pPr>
            <a:r>
              <a:rPr lang="en-US" sz="1932" b="1" spc="193" dirty="0">
                <a:solidFill>
                  <a:srgbClr val="182722"/>
                </a:solidFill>
                <a:latin typeface="Poppins" pitchFamily="2" charset="77"/>
                <a:cs typeface="Poppins" pitchFamily="2" charset="77"/>
              </a:rPr>
              <a:t>FEATURE BINNING </a:t>
            </a:r>
          </a:p>
        </p:txBody>
      </p:sp>
      <p:sp>
        <p:nvSpPr>
          <p:cNvPr id="8" name="TextBox 8"/>
          <p:cNvSpPr txBox="1"/>
          <p:nvPr/>
        </p:nvSpPr>
        <p:spPr>
          <a:xfrm>
            <a:off x="4278147" y="5224037"/>
            <a:ext cx="4694403" cy="1459182"/>
          </a:xfrm>
          <a:prstGeom prst="rect">
            <a:avLst/>
          </a:prstGeom>
        </p:spPr>
        <p:txBody>
          <a:bodyPr wrap="square" lIns="0" tIns="0" rIns="0" bIns="0" rtlCol="0" anchor="t">
            <a:spAutoFit/>
          </a:bodyPr>
          <a:lstStyle/>
          <a:p>
            <a:pPr algn="just">
              <a:lnSpc>
                <a:spcPts val="2268"/>
              </a:lnSpc>
            </a:pPr>
            <a:r>
              <a:rPr lang="en-US" sz="1512" spc="15" dirty="0">
                <a:solidFill>
                  <a:srgbClr val="182722"/>
                </a:solidFill>
                <a:latin typeface="Poppins Light"/>
              </a:rPr>
              <a:t>The 'Tempo' feature was put into buckets based on thresholds.</a:t>
            </a:r>
          </a:p>
          <a:p>
            <a:pPr marL="326473" lvl="1" indent="-163237" algn="just">
              <a:lnSpc>
                <a:spcPts val="2268"/>
              </a:lnSpc>
              <a:buFont typeface="Arial"/>
              <a:buChar char="•"/>
            </a:pPr>
            <a:r>
              <a:rPr lang="en-US" sz="1512" spc="15" dirty="0">
                <a:solidFill>
                  <a:srgbClr val="182722"/>
                </a:solidFill>
                <a:latin typeface="Poppins Light"/>
              </a:rPr>
              <a:t>&lt; 75: -1</a:t>
            </a:r>
          </a:p>
          <a:p>
            <a:pPr marL="326473" lvl="1" indent="-163237" algn="just">
              <a:lnSpc>
                <a:spcPts val="2268"/>
              </a:lnSpc>
              <a:buFont typeface="Arial"/>
              <a:buChar char="•"/>
            </a:pPr>
            <a:r>
              <a:rPr lang="en-US" sz="1512" spc="15" dirty="0">
                <a:solidFill>
                  <a:srgbClr val="182722"/>
                </a:solidFill>
                <a:latin typeface="Poppins Light"/>
              </a:rPr>
              <a:t>76-120: 0</a:t>
            </a:r>
          </a:p>
          <a:p>
            <a:pPr marL="326473" lvl="1" indent="-163237" algn="just">
              <a:lnSpc>
                <a:spcPts val="2268"/>
              </a:lnSpc>
              <a:buFont typeface="Arial"/>
              <a:buChar char="•"/>
            </a:pPr>
            <a:r>
              <a:rPr lang="en-US" sz="1512" spc="15" dirty="0">
                <a:solidFill>
                  <a:srgbClr val="182722"/>
                </a:solidFill>
                <a:latin typeface="Poppins Light"/>
              </a:rPr>
              <a:t>&gt; 120: 1 </a:t>
            </a:r>
          </a:p>
        </p:txBody>
      </p:sp>
      <p:sp>
        <p:nvSpPr>
          <p:cNvPr id="9" name="TextBox 9"/>
          <p:cNvSpPr txBox="1"/>
          <p:nvPr/>
        </p:nvSpPr>
        <p:spPr>
          <a:xfrm>
            <a:off x="3735068" y="303888"/>
            <a:ext cx="4496045" cy="580390"/>
          </a:xfrm>
          <a:prstGeom prst="rect">
            <a:avLst/>
          </a:prstGeom>
        </p:spPr>
        <p:txBody>
          <a:bodyPr lIns="0" tIns="0" rIns="0" bIns="0" rtlCol="0" anchor="t">
            <a:spAutoFit/>
          </a:bodyPr>
          <a:lstStyle/>
          <a:p>
            <a:pPr algn="ctr">
              <a:lnSpc>
                <a:spcPts val="4759"/>
              </a:lnSpc>
            </a:pPr>
            <a:r>
              <a:rPr lang="en-US" sz="3399" dirty="0">
                <a:solidFill>
                  <a:srgbClr val="000000"/>
                </a:solidFill>
                <a:latin typeface="Poppins Bold"/>
              </a:rPr>
              <a:t>Steps Include :</a:t>
            </a:r>
          </a:p>
        </p:txBody>
      </p:sp>
      <p:sp>
        <p:nvSpPr>
          <p:cNvPr id="10" name="TextBox 10"/>
          <p:cNvSpPr txBox="1"/>
          <p:nvPr/>
        </p:nvSpPr>
        <p:spPr>
          <a:xfrm>
            <a:off x="228600" y="3033395"/>
            <a:ext cx="3248542" cy="1210310"/>
          </a:xfrm>
          <a:prstGeom prst="rect">
            <a:avLst/>
          </a:prstGeom>
        </p:spPr>
        <p:txBody>
          <a:bodyPr wrap="square" lIns="0" tIns="0" rIns="0" bIns="0" rtlCol="0" anchor="t">
            <a:spAutoFit/>
          </a:bodyPr>
          <a:lstStyle/>
          <a:p>
            <a:pPr algn="just">
              <a:lnSpc>
                <a:spcPts val="4560"/>
              </a:lnSpc>
            </a:pPr>
            <a:r>
              <a:rPr lang="en-US" sz="3800" b="1" spc="-41">
                <a:solidFill>
                  <a:srgbClr val="00E192"/>
                </a:solidFill>
                <a:latin typeface="Poppins" pitchFamily="2" charset="77"/>
                <a:cs typeface="Poppins" pitchFamily="2" charset="77"/>
              </a:rPr>
              <a:t>DATA CLEANING</a:t>
            </a:r>
          </a:p>
        </p:txBody>
      </p:sp>
      <p:pic>
        <p:nvPicPr>
          <p:cNvPr id="11" name="Picture 26">
            <a:extLst>
              <a:ext uri="{FF2B5EF4-FFF2-40B4-BE49-F238E27FC236}">
                <a16:creationId xmlns:a16="http://schemas.microsoft.com/office/drawing/2014/main" id="{3F1B3177-DB8C-40E6-4D32-4BB32A74D13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83132" t="34123" r="6071" b="36678"/>
          <a:stretch>
            <a:fillRect/>
          </a:stretch>
        </p:blipFill>
        <p:spPr>
          <a:xfrm>
            <a:off x="212579" y="4191000"/>
            <a:ext cx="625621" cy="1438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086"/>
          <a:stretch>
            <a:fillRect/>
          </a:stretch>
        </p:blipFill>
        <p:spPr>
          <a:xfrm>
            <a:off x="493713" y="2451719"/>
            <a:ext cx="3781180" cy="3182862"/>
          </a:xfrm>
          <a:prstGeom prst="rect">
            <a:avLst/>
          </a:prstGeom>
        </p:spPr>
      </p:pic>
      <p:sp>
        <p:nvSpPr>
          <p:cNvPr id="3" name="TextBox 3"/>
          <p:cNvSpPr txBox="1"/>
          <p:nvPr/>
        </p:nvSpPr>
        <p:spPr>
          <a:xfrm rot="5400000">
            <a:off x="5439101"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4706"/>
                  </a:srgbClr>
                </a:solidFill>
                <a:latin typeface="Poppins" pitchFamily="2" charset="77"/>
                <a:cs typeface="Poppins" pitchFamily="2" charset="77"/>
              </a:rPr>
              <a:t>STREAMING</a:t>
            </a:r>
          </a:p>
        </p:txBody>
      </p:sp>
      <p:sp>
        <p:nvSpPr>
          <p:cNvPr id="4" name="TextBox 4"/>
          <p:cNvSpPr txBox="1"/>
          <p:nvPr/>
        </p:nvSpPr>
        <p:spPr>
          <a:xfrm rot="5400000">
            <a:off x="4232110"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19608"/>
                  </a:srgbClr>
                </a:solidFill>
                <a:latin typeface="Poppins" pitchFamily="2" charset="77"/>
                <a:cs typeface="Poppins" pitchFamily="2" charset="77"/>
              </a:rPr>
              <a:t>STREAMING</a:t>
            </a:r>
          </a:p>
        </p:txBody>
      </p:sp>
      <p:sp>
        <p:nvSpPr>
          <p:cNvPr id="5" name="TextBox 5"/>
          <p:cNvSpPr txBox="1"/>
          <p:nvPr/>
        </p:nvSpPr>
        <p:spPr>
          <a:xfrm rot="5400000">
            <a:off x="3025119"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706"/>
                  </a:srgbClr>
                </a:solidFill>
                <a:latin typeface="Poppins" pitchFamily="2" charset="77"/>
                <a:cs typeface="Poppins" pitchFamily="2" charset="77"/>
              </a:rPr>
              <a:t>STREAMING</a:t>
            </a:r>
          </a:p>
        </p:txBody>
      </p:sp>
      <p:sp>
        <p:nvSpPr>
          <p:cNvPr id="6" name="TextBox 6"/>
          <p:cNvSpPr txBox="1"/>
          <p:nvPr/>
        </p:nvSpPr>
        <p:spPr>
          <a:xfrm>
            <a:off x="457200" y="228600"/>
            <a:ext cx="6708020" cy="1102866"/>
          </a:xfrm>
          <a:prstGeom prst="rect">
            <a:avLst/>
          </a:prstGeom>
        </p:spPr>
        <p:txBody>
          <a:bodyPr wrap="square" lIns="0" tIns="0" rIns="0" bIns="0" rtlCol="0" anchor="t">
            <a:spAutoFit/>
          </a:bodyPr>
          <a:lstStyle/>
          <a:p>
            <a:pPr>
              <a:lnSpc>
                <a:spcPts val="4291"/>
              </a:lnSpc>
            </a:pPr>
            <a:r>
              <a:rPr lang="en-US" sz="3576" spc="-35" dirty="0">
                <a:solidFill>
                  <a:srgbClr val="00E192"/>
                </a:solidFill>
                <a:latin typeface="Poppins Bold"/>
              </a:rPr>
              <a:t>MULTICOLLINEARITY ANALYSIS AND TREATMENT:</a:t>
            </a:r>
          </a:p>
        </p:txBody>
      </p:sp>
      <p:sp>
        <p:nvSpPr>
          <p:cNvPr id="7" name="TextBox 7"/>
          <p:cNvSpPr txBox="1"/>
          <p:nvPr/>
        </p:nvSpPr>
        <p:spPr>
          <a:xfrm>
            <a:off x="1710385" y="1565043"/>
            <a:ext cx="1524002" cy="870751"/>
          </a:xfrm>
          <a:prstGeom prst="rect">
            <a:avLst/>
          </a:prstGeom>
        </p:spPr>
        <p:txBody>
          <a:bodyPr wrap="square" lIns="0" tIns="0" rIns="0" bIns="0" rtlCol="0" anchor="t">
            <a:spAutoFit/>
          </a:bodyPr>
          <a:lstStyle/>
          <a:p>
            <a:pPr>
              <a:lnSpc>
                <a:spcPts val="3360"/>
              </a:lnSpc>
            </a:pPr>
            <a:endParaRPr dirty="0"/>
          </a:p>
          <a:p>
            <a:pPr>
              <a:lnSpc>
                <a:spcPts val="3360"/>
              </a:lnSpc>
            </a:pPr>
            <a:r>
              <a:rPr lang="en-US" sz="2800" spc="201" dirty="0">
                <a:solidFill>
                  <a:srgbClr val="00E192"/>
                </a:solidFill>
                <a:latin typeface="Poppins Light"/>
              </a:rPr>
              <a:t> Before</a:t>
            </a:r>
          </a:p>
        </p:txBody>
      </p:sp>
      <p:pic>
        <p:nvPicPr>
          <p:cNvPr id="8" name="Picture 8"/>
          <p:cNvPicPr>
            <a:picLocks noChangeAspect="1"/>
          </p:cNvPicPr>
          <p:nvPr/>
        </p:nvPicPr>
        <p:blipFill>
          <a:blip r:embed="rId3"/>
          <a:srcRect r="14767" b="337"/>
          <a:stretch>
            <a:fillRect/>
          </a:stretch>
        </p:blipFill>
        <p:spPr>
          <a:xfrm>
            <a:off x="5515219" y="2451719"/>
            <a:ext cx="3781180" cy="3187081"/>
          </a:xfrm>
          <a:prstGeom prst="rect">
            <a:avLst/>
          </a:prstGeom>
        </p:spPr>
      </p:pic>
      <p:sp>
        <p:nvSpPr>
          <p:cNvPr id="9" name="TextBox 9"/>
          <p:cNvSpPr txBox="1"/>
          <p:nvPr/>
        </p:nvSpPr>
        <p:spPr>
          <a:xfrm>
            <a:off x="6565408" y="1580968"/>
            <a:ext cx="1207948" cy="870751"/>
          </a:xfrm>
          <a:prstGeom prst="rect">
            <a:avLst/>
          </a:prstGeom>
        </p:spPr>
        <p:txBody>
          <a:bodyPr wrap="square" lIns="0" tIns="0" rIns="0" bIns="0" rtlCol="0" anchor="t">
            <a:spAutoFit/>
          </a:bodyPr>
          <a:lstStyle/>
          <a:p>
            <a:pPr>
              <a:lnSpc>
                <a:spcPts val="3360"/>
              </a:lnSpc>
            </a:pPr>
            <a:endParaRPr dirty="0"/>
          </a:p>
          <a:p>
            <a:pPr>
              <a:lnSpc>
                <a:spcPts val="3360"/>
              </a:lnSpc>
            </a:pPr>
            <a:r>
              <a:rPr lang="en-US" sz="2800" spc="201" dirty="0">
                <a:solidFill>
                  <a:srgbClr val="FEFEFE"/>
                </a:solidFill>
                <a:latin typeface="Poppins Light"/>
              </a:rPr>
              <a:t> </a:t>
            </a:r>
            <a:r>
              <a:rPr lang="en-US" sz="2800" spc="201" dirty="0">
                <a:solidFill>
                  <a:srgbClr val="00E192"/>
                </a:solidFill>
                <a:latin typeface="Poppins Light"/>
              </a:rPr>
              <a:t>After</a:t>
            </a:r>
            <a:endParaRPr lang="en-US" sz="2800" spc="201" dirty="0">
              <a:solidFill>
                <a:srgbClr val="FEFEFE"/>
              </a:solidFill>
              <a:latin typeface="Poppins Light"/>
            </a:endParaRPr>
          </a:p>
        </p:txBody>
      </p:sp>
      <p:pic>
        <p:nvPicPr>
          <p:cNvPr id="11" name="Picture 26">
            <a:extLst>
              <a:ext uri="{FF2B5EF4-FFF2-40B4-BE49-F238E27FC236}">
                <a16:creationId xmlns:a16="http://schemas.microsoft.com/office/drawing/2014/main" id="{0445CAC4-7A58-44C4-6FB7-EB6520AB35C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83132" t="34123" r="6071" b="36678"/>
          <a:stretch>
            <a:fillRect/>
          </a:stretch>
        </p:blipFill>
        <p:spPr>
          <a:xfrm>
            <a:off x="381000" y="1303979"/>
            <a:ext cx="625621" cy="143821"/>
          </a:xfrm>
          <a:prstGeom prst="rect">
            <a:avLst/>
          </a:prstGeom>
        </p:spPr>
      </p:pic>
      <p:sp>
        <p:nvSpPr>
          <p:cNvPr id="12" name="Right Arrow 11">
            <a:extLst>
              <a:ext uri="{FF2B5EF4-FFF2-40B4-BE49-F238E27FC236}">
                <a16:creationId xmlns:a16="http://schemas.microsoft.com/office/drawing/2014/main" id="{204711D7-A3C6-61BE-669D-832A1157D319}"/>
              </a:ext>
            </a:extLst>
          </p:cNvPr>
          <p:cNvSpPr/>
          <p:nvPr/>
        </p:nvSpPr>
        <p:spPr>
          <a:xfrm>
            <a:off x="4437856" y="3738350"/>
            <a:ext cx="914400" cy="304800"/>
          </a:xfrm>
          <a:prstGeom prst="rightArrow">
            <a:avLst/>
          </a:prstGeom>
          <a:solidFill>
            <a:srgbClr val="00E29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30">
            <a:extLst>
              <a:ext uri="{FF2B5EF4-FFF2-40B4-BE49-F238E27FC236}">
                <a16:creationId xmlns:a16="http://schemas.microsoft.com/office/drawing/2014/main" id="{D401381D-72FE-BB7D-D687-B509AF30A4DE}"/>
              </a:ext>
            </a:extLst>
          </p:cNvPr>
          <p:cNvPicPr>
            <a:picLocks noChangeAspect="1"/>
          </p:cNvPicPr>
          <p:nvPr/>
        </p:nvPicPr>
        <p:blipFill>
          <a:blip r:embed="rId6"/>
          <a:srcRect/>
          <a:stretch>
            <a:fillRect/>
          </a:stretch>
        </p:blipFill>
        <p:spPr>
          <a:xfrm>
            <a:off x="4687126" y="3397778"/>
            <a:ext cx="358143" cy="358143"/>
          </a:xfrm>
          <a:prstGeom prst="rect">
            <a:avLst/>
          </a:prstGeom>
        </p:spPr>
      </p:pic>
      <p:sp>
        <p:nvSpPr>
          <p:cNvPr id="15" name="Plus 14">
            <a:extLst>
              <a:ext uri="{FF2B5EF4-FFF2-40B4-BE49-F238E27FC236}">
                <a16:creationId xmlns:a16="http://schemas.microsoft.com/office/drawing/2014/main" id="{842367D7-BA7B-180C-38C6-57C4B5014E17}"/>
              </a:ext>
            </a:extLst>
          </p:cNvPr>
          <p:cNvSpPr/>
          <p:nvPr/>
        </p:nvSpPr>
        <p:spPr>
          <a:xfrm>
            <a:off x="4744843" y="3805472"/>
            <a:ext cx="176407" cy="163277"/>
          </a:xfrm>
          <a:prstGeom prst="mathPlus">
            <a:avLst/>
          </a:prstGeom>
          <a:solidFill>
            <a:srgbClr val="00E29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29">
            <a:extLst>
              <a:ext uri="{FF2B5EF4-FFF2-40B4-BE49-F238E27FC236}">
                <a16:creationId xmlns:a16="http://schemas.microsoft.com/office/drawing/2014/main" id="{5F278F76-B624-C2E8-E305-8CC06DFE7AC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4692671" y="4043150"/>
            <a:ext cx="296037"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E091"/>
        </a:solidFill>
        <a:effectLst/>
      </p:bgPr>
    </p:bg>
    <p:spTree>
      <p:nvGrpSpPr>
        <p:cNvPr id="1" name=""/>
        <p:cNvGrpSpPr/>
        <p:nvPr/>
      </p:nvGrpSpPr>
      <p:grpSpPr>
        <a:xfrm>
          <a:off x="0" y="0"/>
          <a:ext cx="0" cy="0"/>
          <a:chOff x="0" y="0"/>
          <a:chExt cx="0" cy="0"/>
        </a:xfrm>
      </p:grpSpPr>
      <p:grpSp>
        <p:nvGrpSpPr>
          <p:cNvPr id="2" name="Group 2"/>
          <p:cNvGrpSpPr/>
          <p:nvPr/>
        </p:nvGrpSpPr>
        <p:grpSpPr>
          <a:xfrm>
            <a:off x="3982246" y="731520"/>
            <a:ext cx="5127785" cy="3259257"/>
            <a:chOff x="0" y="0"/>
            <a:chExt cx="6837047" cy="4345675"/>
          </a:xfrm>
        </p:grpSpPr>
        <p:grpSp>
          <p:nvGrpSpPr>
            <p:cNvPr id="3" name="Group 3"/>
            <p:cNvGrpSpPr>
              <a:grpSpLocks noChangeAspect="1"/>
            </p:cNvGrpSpPr>
            <p:nvPr/>
          </p:nvGrpSpPr>
          <p:grpSpPr>
            <a:xfrm>
              <a:off x="384175" y="121920"/>
              <a:ext cx="6339842" cy="3878315"/>
              <a:chOff x="0" y="0"/>
              <a:chExt cx="11887204" cy="7271842"/>
            </a:xfrm>
          </p:grpSpPr>
          <p:sp>
            <p:nvSpPr>
              <p:cNvPr id="4" name="Freeform 4"/>
              <p:cNvSpPr/>
              <p:nvPr/>
            </p:nvSpPr>
            <p:spPr>
              <a:xfrm>
                <a:off x="-6350" y="0"/>
                <a:ext cx="11899904" cy="7271841"/>
              </a:xfrm>
              <a:custGeom>
                <a:avLst/>
                <a:gdLst/>
                <a:ahLst/>
                <a:cxnLst/>
                <a:rect l="l" t="t" r="r" b="b"/>
                <a:pathLst>
                  <a:path w="11899904" h="7271841">
                    <a:moveTo>
                      <a:pt x="0" y="0"/>
                    </a:moveTo>
                    <a:lnTo>
                      <a:pt x="12700" y="0"/>
                    </a:lnTo>
                    <a:lnTo>
                      <a:pt x="12700" y="7271841"/>
                    </a:lnTo>
                    <a:lnTo>
                      <a:pt x="0" y="7271841"/>
                    </a:lnTo>
                    <a:close/>
                    <a:moveTo>
                      <a:pt x="2971801" y="0"/>
                    </a:moveTo>
                    <a:lnTo>
                      <a:pt x="2984501" y="0"/>
                    </a:lnTo>
                    <a:lnTo>
                      <a:pt x="2984501" y="7271841"/>
                    </a:lnTo>
                    <a:lnTo>
                      <a:pt x="2971801" y="7271841"/>
                    </a:lnTo>
                    <a:close/>
                    <a:moveTo>
                      <a:pt x="5943602" y="0"/>
                    </a:moveTo>
                    <a:lnTo>
                      <a:pt x="5956302" y="0"/>
                    </a:lnTo>
                    <a:lnTo>
                      <a:pt x="5956302" y="7271841"/>
                    </a:lnTo>
                    <a:lnTo>
                      <a:pt x="5943602" y="7271841"/>
                    </a:lnTo>
                    <a:close/>
                    <a:moveTo>
                      <a:pt x="8915403" y="0"/>
                    </a:moveTo>
                    <a:lnTo>
                      <a:pt x="8928103" y="0"/>
                    </a:lnTo>
                    <a:lnTo>
                      <a:pt x="8928103" y="7271841"/>
                    </a:lnTo>
                    <a:lnTo>
                      <a:pt x="8915403" y="7271841"/>
                    </a:lnTo>
                    <a:close/>
                    <a:moveTo>
                      <a:pt x="11887204" y="0"/>
                    </a:moveTo>
                    <a:lnTo>
                      <a:pt x="11899904" y="0"/>
                    </a:lnTo>
                    <a:lnTo>
                      <a:pt x="11899904" y="7271841"/>
                    </a:lnTo>
                    <a:lnTo>
                      <a:pt x="11887204" y="7271841"/>
                    </a:lnTo>
                    <a:close/>
                  </a:path>
                </a:pathLst>
              </a:custGeom>
              <a:solidFill>
                <a:srgbClr val="182722">
                  <a:alpha val="24706"/>
                </a:srgbClr>
              </a:solidFill>
            </p:spPr>
          </p:sp>
        </p:grpSp>
        <p:sp>
          <p:nvSpPr>
            <p:cNvPr id="5" name="TextBox 5"/>
            <p:cNvSpPr txBox="1"/>
            <p:nvPr/>
          </p:nvSpPr>
          <p:spPr>
            <a:xfrm>
              <a:off x="327660" y="4063735"/>
              <a:ext cx="113030" cy="281940"/>
            </a:xfrm>
            <a:prstGeom prst="rect">
              <a:avLst/>
            </a:prstGeom>
          </p:spPr>
          <p:txBody>
            <a:bodyPr lIns="0" tIns="0" rIns="0" bIns="0" rtlCol="0" anchor="t">
              <a:spAutoFit/>
            </a:bodyPr>
            <a:lstStyle/>
            <a:p>
              <a:pPr algn="ctr">
                <a:lnSpc>
                  <a:spcPts val="1679"/>
                </a:lnSpc>
              </a:pPr>
              <a:r>
                <a:rPr lang="en-US" sz="1200">
                  <a:solidFill>
                    <a:srgbClr val="182722"/>
                  </a:solidFill>
                  <a:latin typeface="Arimo"/>
                </a:rPr>
                <a:t>0</a:t>
              </a:r>
            </a:p>
          </p:txBody>
        </p:sp>
        <p:sp>
          <p:nvSpPr>
            <p:cNvPr id="6" name="TextBox 6"/>
            <p:cNvSpPr txBox="1"/>
            <p:nvPr/>
          </p:nvSpPr>
          <p:spPr>
            <a:xfrm>
              <a:off x="1856106" y="4063735"/>
              <a:ext cx="226060" cy="281940"/>
            </a:xfrm>
            <a:prstGeom prst="rect">
              <a:avLst/>
            </a:prstGeom>
          </p:spPr>
          <p:txBody>
            <a:bodyPr lIns="0" tIns="0" rIns="0" bIns="0" rtlCol="0" anchor="t">
              <a:spAutoFit/>
            </a:bodyPr>
            <a:lstStyle/>
            <a:p>
              <a:pPr algn="ctr">
                <a:lnSpc>
                  <a:spcPts val="1679"/>
                </a:lnSpc>
              </a:pPr>
              <a:r>
                <a:rPr lang="en-US" sz="1200">
                  <a:solidFill>
                    <a:srgbClr val="182722"/>
                  </a:solidFill>
                  <a:latin typeface="Arimo"/>
                </a:rPr>
                <a:t>10</a:t>
              </a:r>
            </a:p>
          </p:txBody>
        </p:sp>
        <p:sp>
          <p:nvSpPr>
            <p:cNvPr id="7" name="TextBox 7"/>
            <p:cNvSpPr txBox="1"/>
            <p:nvPr/>
          </p:nvSpPr>
          <p:spPr>
            <a:xfrm>
              <a:off x="3441066" y="4063735"/>
              <a:ext cx="226060" cy="281940"/>
            </a:xfrm>
            <a:prstGeom prst="rect">
              <a:avLst/>
            </a:prstGeom>
          </p:spPr>
          <p:txBody>
            <a:bodyPr lIns="0" tIns="0" rIns="0" bIns="0" rtlCol="0" anchor="t">
              <a:spAutoFit/>
            </a:bodyPr>
            <a:lstStyle/>
            <a:p>
              <a:pPr algn="ctr">
                <a:lnSpc>
                  <a:spcPts val="1679"/>
                </a:lnSpc>
              </a:pPr>
              <a:r>
                <a:rPr lang="en-US" sz="1200">
                  <a:solidFill>
                    <a:srgbClr val="182722"/>
                  </a:solidFill>
                  <a:latin typeface="Arimo"/>
                </a:rPr>
                <a:t>20</a:t>
              </a:r>
            </a:p>
          </p:txBody>
        </p:sp>
        <p:sp>
          <p:nvSpPr>
            <p:cNvPr id="8" name="TextBox 8"/>
            <p:cNvSpPr txBox="1"/>
            <p:nvPr/>
          </p:nvSpPr>
          <p:spPr>
            <a:xfrm>
              <a:off x="5026027" y="4063735"/>
              <a:ext cx="226060" cy="281940"/>
            </a:xfrm>
            <a:prstGeom prst="rect">
              <a:avLst/>
            </a:prstGeom>
          </p:spPr>
          <p:txBody>
            <a:bodyPr lIns="0" tIns="0" rIns="0" bIns="0" rtlCol="0" anchor="t">
              <a:spAutoFit/>
            </a:bodyPr>
            <a:lstStyle/>
            <a:p>
              <a:pPr algn="ctr">
                <a:lnSpc>
                  <a:spcPts val="1679"/>
                </a:lnSpc>
              </a:pPr>
              <a:r>
                <a:rPr lang="en-US" sz="1200">
                  <a:solidFill>
                    <a:srgbClr val="182722"/>
                  </a:solidFill>
                  <a:latin typeface="Arimo"/>
                </a:rPr>
                <a:t>30</a:t>
              </a:r>
            </a:p>
          </p:txBody>
        </p:sp>
        <p:sp>
          <p:nvSpPr>
            <p:cNvPr id="9" name="TextBox 9"/>
            <p:cNvSpPr txBox="1"/>
            <p:nvPr/>
          </p:nvSpPr>
          <p:spPr>
            <a:xfrm>
              <a:off x="6610987" y="4063735"/>
              <a:ext cx="226060" cy="281940"/>
            </a:xfrm>
            <a:prstGeom prst="rect">
              <a:avLst/>
            </a:prstGeom>
          </p:spPr>
          <p:txBody>
            <a:bodyPr lIns="0" tIns="0" rIns="0" bIns="0" rtlCol="0" anchor="t">
              <a:spAutoFit/>
            </a:bodyPr>
            <a:lstStyle/>
            <a:p>
              <a:pPr algn="ctr">
                <a:lnSpc>
                  <a:spcPts val="1679"/>
                </a:lnSpc>
              </a:pPr>
              <a:r>
                <a:rPr lang="en-US" sz="1200">
                  <a:solidFill>
                    <a:srgbClr val="182722"/>
                  </a:solidFill>
                  <a:latin typeface="Arimo"/>
                </a:rPr>
                <a:t>40</a:t>
              </a:r>
            </a:p>
          </p:txBody>
        </p:sp>
        <p:grpSp>
          <p:nvGrpSpPr>
            <p:cNvPr id="10" name="Group 10"/>
            <p:cNvGrpSpPr>
              <a:grpSpLocks noChangeAspect="1"/>
            </p:cNvGrpSpPr>
            <p:nvPr/>
          </p:nvGrpSpPr>
          <p:grpSpPr>
            <a:xfrm>
              <a:off x="384175" y="121920"/>
              <a:ext cx="6339842" cy="3878315"/>
              <a:chOff x="0" y="0"/>
              <a:chExt cx="11887204" cy="7271842"/>
            </a:xfrm>
          </p:grpSpPr>
          <p:sp>
            <p:nvSpPr>
              <p:cNvPr id="11" name="Freeform 11"/>
              <p:cNvSpPr/>
              <p:nvPr/>
            </p:nvSpPr>
            <p:spPr>
              <a:xfrm>
                <a:off x="0" y="-6350"/>
                <a:ext cx="11887204" cy="12700"/>
              </a:xfrm>
              <a:custGeom>
                <a:avLst/>
                <a:gdLst/>
                <a:ahLst/>
                <a:cxnLst/>
                <a:rect l="l" t="t" r="r" b="b"/>
                <a:pathLst>
                  <a:path w="11887204" h="12700">
                    <a:moveTo>
                      <a:pt x="0" y="0"/>
                    </a:moveTo>
                    <a:lnTo>
                      <a:pt x="11887204" y="0"/>
                    </a:lnTo>
                    <a:lnTo>
                      <a:pt x="11887204" y="12700"/>
                    </a:lnTo>
                    <a:lnTo>
                      <a:pt x="0" y="12700"/>
                    </a:lnTo>
                    <a:close/>
                  </a:path>
                </a:pathLst>
              </a:custGeom>
              <a:solidFill>
                <a:srgbClr val="182722">
                  <a:alpha val="24706"/>
                </a:srgbClr>
              </a:solidFill>
            </p:spPr>
          </p:sp>
          <p:sp>
            <p:nvSpPr>
              <p:cNvPr id="12" name="Freeform 12"/>
              <p:cNvSpPr/>
              <p:nvPr/>
            </p:nvSpPr>
            <p:spPr>
              <a:xfrm>
                <a:off x="0" y="1811610"/>
                <a:ext cx="11887204" cy="12700"/>
              </a:xfrm>
              <a:custGeom>
                <a:avLst/>
                <a:gdLst/>
                <a:ahLst/>
                <a:cxnLst/>
                <a:rect l="l" t="t" r="r" b="b"/>
                <a:pathLst>
                  <a:path w="11887204" h="12700">
                    <a:moveTo>
                      <a:pt x="0" y="0"/>
                    </a:moveTo>
                    <a:lnTo>
                      <a:pt x="11887204" y="0"/>
                    </a:lnTo>
                    <a:lnTo>
                      <a:pt x="11887204" y="12700"/>
                    </a:lnTo>
                    <a:lnTo>
                      <a:pt x="0" y="12700"/>
                    </a:lnTo>
                    <a:close/>
                  </a:path>
                </a:pathLst>
              </a:custGeom>
              <a:solidFill>
                <a:srgbClr val="182722">
                  <a:alpha val="24706"/>
                </a:srgbClr>
              </a:solidFill>
            </p:spPr>
          </p:sp>
          <p:sp>
            <p:nvSpPr>
              <p:cNvPr id="13" name="Freeform 13"/>
              <p:cNvSpPr/>
              <p:nvPr/>
            </p:nvSpPr>
            <p:spPr>
              <a:xfrm>
                <a:off x="0" y="3629571"/>
                <a:ext cx="11887204" cy="12700"/>
              </a:xfrm>
              <a:custGeom>
                <a:avLst/>
                <a:gdLst/>
                <a:ahLst/>
                <a:cxnLst/>
                <a:rect l="l" t="t" r="r" b="b"/>
                <a:pathLst>
                  <a:path w="11887204" h="12700">
                    <a:moveTo>
                      <a:pt x="0" y="0"/>
                    </a:moveTo>
                    <a:lnTo>
                      <a:pt x="11887204" y="0"/>
                    </a:lnTo>
                    <a:lnTo>
                      <a:pt x="11887204" y="12700"/>
                    </a:lnTo>
                    <a:lnTo>
                      <a:pt x="0" y="12700"/>
                    </a:lnTo>
                    <a:close/>
                  </a:path>
                </a:pathLst>
              </a:custGeom>
              <a:solidFill>
                <a:srgbClr val="182722">
                  <a:alpha val="24706"/>
                </a:srgbClr>
              </a:solidFill>
            </p:spPr>
          </p:sp>
          <p:sp>
            <p:nvSpPr>
              <p:cNvPr id="14" name="Freeform 14"/>
              <p:cNvSpPr/>
              <p:nvPr/>
            </p:nvSpPr>
            <p:spPr>
              <a:xfrm>
                <a:off x="0" y="5447531"/>
                <a:ext cx="11887204" cy="12700"/>
              </a:xfrm>
              <a:custGeom>
                <a:avLst/>
                <a:gdLst/>
                <a:ahLst/>
                <a:cxnLst/>
                <a:rect l="l" t="t" r="r" b="b"/>
                <a:pathLst>
                  <a:path w="11887204" h="12700">
                    <a:moveTo>
                      <a:pt x="0" y="0"/>
                    </a:moveTo>
                    <a:lnTo>
                      <a:pt x="11887204" y="0"/>
                    </a:lnTo>
                    <a:lnTo>
                      <a:pt x="11887204" y="12700"/>
                    </a:lnTo>
                    <a:lnTo>
                      <a:pt x="0" y="12700"/>
                    </a:lnTo>
                    <a:close/>
                  </a:path>
                </a:pathLst>
              </a:custGeom>
              <a:solidFill>
                <a:srgbClr val="182722">
                  <a:alpha val="24706"/>
                </a:srgbClr>
              </a:solidFill>
            </p:spPr>
          </p:sp>
          <p:sp>
            <p:nvSpPr>
              <p:cNvPr id="15" name="Freeform 15"/>
              <p:cNvSpPr/>
              <p:nvPr/>
            </p:nvSpPr>
            <p:spPr>
              <a:xfrm>
                <a:off x="0" y="7265491"/>
                <a:ext cx="11887204" cy="12700"/>
              </a:xfrm>
              <a:custGeom>
                <a:avLst/>
                <a:gdLst/>
                <a:ahLst/>
                <a:cxnLst/>
                <a:rect l="l" t="t" r="r" b="b"/>
                <a:pathLst>
                  <a:path w="11887204" h="12700">
                    <a:moveTo>
                      <a:pt x="0" y="0"/>
                    </a:moveTo>
                    <a:lnTo>
                      <a:pt x="11887204" y="0"/>
                    </a:lnTo>
                    <a:lnTo>
                      <a:pt x="11887204" y="12700"/>
                    </a:lnTo>
                    <a:lnTo>
                      <a:pt x="0" y="12700"/>
                    </a:lnTo>
                    <a:close/>
                  </a:path>
                </a:pathLst>
              </a:custGeom>
              <a:solidFill>
                <a:srgbClr val="182722">
                  <a:alpha val="60000"/>
                </a:srgbClr>
              </a:solidFill>
            </p:spPr>
          </p:sp>
        </p:grpSp>
        <p:sp>
          <p:nvSpPr>
            <p:cNvPr id="16" name="TextBox 16"/>
            <p:cNvSpPr txBox="1"/>
            <p:nvPr/>
          </p:nvSpPr>
          <p:spPr>
            <a:xfrm>
              <a:off x="0" y="-38100"/>
              <a:ext cx="282575" cy="281940"/>
            </a:xfrm>
            <a:prstGeom prst="rect">
              <a:avLst/>
            </a:prstGeom>
          </p:spPr>
          <p:txBody>
            <a:bodyPr lIns="0" tIns="0" rIns="0" bIns="0" rtlCol="0" anchor="t">
              <a:spAutoFit/>
            </a:bodyPr>
            <a:lstStyle/>
            <a:p>
              <a:pPr algn="r">
                <a:lnSpc>
                  <a:spcPts val="1679"/>
                </a:lnSpc>
              </a:pPr>
              <a:r>
                <a:rPr lang="en-US" sz="1200">
                  <a:solidFill>
                    <a:srgbClr val="182722"/>
                  </a:solidFill>
                  <a:latin typeface="Arimo"/>
                </a:rPr>
                <a:t>40 </a:t>
              </a:r>
            </a:p>
          </p:txBody>
        </p:sp>
        <p:sp>
          <p:nvSpPr>
            <p:cNvPr id="17" name="TextBox 17"/>
            <p:cNvSpPr txBox="1"/>
            <p:nvPr/>
          </p:nvSpPr>
          <p:spPr>
            <a:xfrm>
              <a:off x="0" y="931479"/>
              <a:ext cx="282575" cy="281940"/>
            </a:xfrm>
            <a:prstGeom prst="rect">
              <a:avLst/>
            </a:prstGeom>
          </p:spPr>
          <p:txBody>
            <a:bodyPr lIns="0" tIns="0" rIns="0" bIns="0" rtlCol="0" anchor="t">
              <a:spAutoFit/>
            </a:bodyPr>
            <a:lstStyle/>
            <a:p>
              <a:pPr algn="r">
                <a:lnSpc>
                  <a:spcPts val="1679"/>
                </a:lnSpc>
              </a:pPr>
              <a:r>
                <a:rPr lang="en-US" sz="1200">
                  <a:solidFill>
                    <a:srgbClr val="182722"/>
                  </a:solidFill>
                  <a:latin typeface="Arimo"/>
                </a:rPr>
                <a:t>30 </a:t>
              </a:r>
            </a:p>
          </p:txBody>
        </p:sp>
        <p:sp>
          <p:nvSpPr>
            <p:cNvPr id="18" name="TextBox 18"/>
            <p:cNvSpPr txBox="1"/>
            <p:nvPr/>
          </p:nvSpPr>
          <p:spPr>
            <a:xfrm>
              <a:off x="0" y="1901058"/>
              <a:ext cx="282575" cy="281940"/>
            </a:xfrm>
            <a:prstGeom prst="rect">
              <a:avLst/>
            </a:prstGeom>
          </p:spPr>
          <p:txBody>
            <a:bodyPr lIns="0" tIns="0" rIns="0" bIns="0" rtlCol="0" anchor="t">
              <a:spAutoFit/>
            </a:bodyPr>
            <a:lstStyle/>
            <a:p>
              <a:pPr algn="r">
                <a:lnSpc>
                  <a:spcPts val="1679"/>
                </a:lnSpc>
              </a:pPr>
              <a:r>
                <a:rPr lang="en-US" sz="1200">
                  <a:solidFill>
                    <a:srgbClr val="182722"/>
                  </a:solidFill>
                  <a:latin typeface="Arimo"/>
                </a:rPr>
                <a:t>20 </a:t>
              </a:r>
            </a:p>
          </p:txBody>
        </p:sp>
        <p:sp>
          <p:nvSpPr>
            <p:cNvPr id="19" name="TextBox 19"/>
            <p:cNvSpPr txBox="1"/>
            <p:nvPr/>
          </p:nvSpPr>
          <p:spPr>
            <a:xfrm>
              <a:off x="0" y="2870637"/>
              <a:ext cx="282575" cy="281940"/>
            </a:xfrm>
            <a:prstGeom prst="rect">
              <a:avLst/>
            </a:prstGeom>
          </p:spPr>
          <p:txBody>
            <a:bodyPr lIns="0" tIns="0" rIns="0" bIns="0" rtlCol="0" anchor="t">
              <a:spAutoFit/>
            </a:bodyPr>
            <a:lstStyle/>
            <a:p>
              <a:pPr algn="r">
                <a:lnSpc>
                  <a:spcPts val="1679"/>
                </a:lnSpc>
              </a:pPr>
              <a:r>
                <a:rPr lang="en-US" sz="1200">
                  <a:solidFill>
                    <a:srgbClr val="182722"/>
                  </a:solidFill>
                  <a:latin typeface="Arimo"/>
                </a:rPr>
                <a:t>10 </a:t>
              </a:r>
            </a:p>
          </p:txBody>
        </p:sp>
        <p:sp>
          <p:nvSpPr>
            <p:cNvPr id="20" name="TextBox 20"/>
            <p:cNvSpPr txBox="1"/>
            <p:nvPr/>
          </p:nvSpPr>
          <p:spPr>
            <a:xfrm>
              <a:off x="113030" y="3840215"/>
              <a:ext cx="169545" cy="281940"/>
            </a:xfrm>
            <a:prstGeom prst="rect">
              <a:avLst/>
            </a:prstGeom>
          </p:spPr>
          <p:txBody>
            <a:bodyPr lIns="0" tIns="0" rIns="0" bIns="0" rtlCol="0" anchor="t">
              <a:spAutoFit/>
            </a:bodyPr>
            <a:lstStyle/>
            <a:p>
              <a:pPr algn="r">
                <a:lnSpc>
                  <a:spcPts val="1679"/>
                </a:lnSpc>
              </a:pPr>
              <a:r>
                <a:rPr lang="en-US" sz="1200">
                  <a:solidFill>
                    <a:srgbClr val="182722"/>
                  </a:solidFill>
                  <a:latin typeface="Arimo"/>
                </a:rPr>
                <a:t>0 </a:t>
              </a:r>
            </a:p>
          </p:txBody>
        </p:sp>
        <p:grpSp>
          <p:nvGrpSpPr>
            <p:cNvPr id="21" name="Group 21"/>
            <p:cNvGrpSpPr>
              <a:grpSpLocks noChangeAspect="1"/>
            </p:cNvGrpSpPr>
            <p:nvPr/>
          </p:nvGrpSpPr>
          <p:grpSpPr>
            <a:xfrm>
              <a:off x="660527" y="566069"/>
              <a:ext cx="6104130" cy="3474806"/>
              <a:chOff x="518160" y="832780"/>
              <a:chExt cx="11445244" cy="6515261"/>
            </a:xfrm>
          </p:grpSpPr>
          <p:sp>
            <p:nvSpPr>
              <p:cNvPr id="22" name="Freeform 22"/>
              <p:cNvSpPr/>
              <p:nvPr/>
            </p:nvSpPr>
            <p:spPr>
              <a:xfrm>
                <a:off x="1409700" y="7195982"/>
                <a:ext cx="152400" cy="151719"/>
              </a:xfrm>
              <a:custGeom>
                <a:avLst/>
                <a:gdLst/>
                <a:ahLst/>
                <a:cxnLst/>
                <a:rect l="l" t="t" r="r" b="b"/>
                <a:pathLst>
                  <a:path w="152400" h="151719">
                    <a:moveTo>
                      <a:pt x="152400" y="75859"/>
                    </a:moveTo>
                    <a:cubicBezTo>
                      <a:pt x="152213" y="33908"/>
                      <a:pt x="118152" y="0"/>
                      <a:pt x="76200" y="0"/>
                    </a:cubicBezTo>
                    <a:cubicBezTo>
                      <a:pt x="34249" y="0"/>
                      <a:pt x="188" y="33908"/>
                      <a:pt x="0" y="75859"/>
                    </a:cubicBezTo>
                    <a:cubicBezTo>
                      <a:pt x="188" y="117810"/>
                      <a:pt x="34249" y="151719"/>
                      <a:pt x="76200" y="151719"/>
                    </a:cubicBezTo>
                    <a:cubicBezTo>
                      <a:pt x="118152" y="151719"/>
                      <a:pt x="152213" y="117810"/>
                      <a:pt x="152400" y="75859"/>
                    </a:cubicBezTo>
                    <a:close/>
                  </a:path>
                </a:pathLst>
              </a:custGeom>
              <a:solidFill>
                <a:srgbClr val="3F454C"/>
              </a:solidFill>
            </p:spPr>
          </p:sp>
          <p:sp>
            <p:nvSpPr>
              <p:cNvPr id="23" name="Freeform 23"/>
              <p:cNvSpPr/>
              <p:nvPr/>
            </p:nvSpPr>
            <p:spPr>
              <a:xfrm>
                <a:off x="2895601" y="5741613"/>
                <a:ext cx="152400" cy="151720"/>
              </a:xfrm>
              <a:custGeom>
                <a:avLst/>
                <a:gdLst/>
                <a:ahLst/>
                <a:cxnLst/>
                <a:rect l="l" t="t" r="r" b="b"/>
                <a:pathLst>
                  <a:path w="152400" h="151720">
                    <a:moveTo>
                      <a:pt x="152400" y="75860"/>
                    </a:moveTo>
                    <a:cubicBezTo>
                      <a:pt x="152212" y="33909"/>
                      <a:pt x="118151" y="0"/>
                      <a:pt x="76200" y="0"/>
                    </a:cubicBezTo>
                    <a:cubicBezTo>
                      <a:pt x="34248" y="0"/>
                      <a:pt x="188" y="33909"/>
                      <a:pt x="0" y="75860"/>
                    </a:cubicBezTo>
                    <a:cubicBezTo>
                      <a:pt x="188" y="117811"/>
                      <a:pt x="34248" y="151720"/>
                      <a:pt x="76200" y="151720"/>
                    </a:cubicBezTo>
                    <a:cubicBezTo>
                      <a:pt x="118151" y="151720"/>
                      <a:pt x="152212" y="117811"/>
                      <a:pt x="152400" y="75860"/>
                    </a:cubicBezTo>
                    <a:close/>
                  </a:path>
                </a:pathLst>
              </a:custGeom>
              <a:solidFill>
                <a:srgbClr val="3F454C"/>
              </a:solidFill>
            </p:spPr>
          </p:sp>
          <p:sp>
            <p:nvSpPr>
              <p:cNvPr id="24" name="Freeform 24"/>
              <p:cNvSpPr/>
              <p:nvPr/>
            </p:nvSpPr>
            <p:spPr>
              <a:xfrm>
                <a:off x="4381502" y="5014429"/>
                <a:ext cx="152400" cy="151720"/>
              </a:xfrm>
              <a:custGeom>
                <a:avLst/>
                <a:gdLst/>
                <a:ahLst/>
                <a:cxnLst/>
                <a:rect l="l" t="t" r="r" b="b"/>
                <a:pathLst>
                  <a:path w="152400" h="151720">
                    <a:moveTo>
                      <a:pt x="152400" y="75860"/>
                    </a:moveTo>
                    <a:cubicBezTo>
                      <a:pt x="152212" y="33909"/>
                      <a:pt x="118151" y="0"/>
                      <a:pt x="76200" y="0"/>
                    </a:cubicBezTo>
                    <a:cubicBezTo>
                      <a:pt x="34248" y="0"/>
                      <a:pt x="187" y="33909"/>
                      <a:pt x="0" y="75860"/>
                    </a:cubicBezTo>
                    <a:cubicBezTo>
                      <a:pt x="187" y="117811"/>
                      <a:pt x="34248" y="151720"/>
                      <a:pt x="76200" y="151720"/>
                    </a:cubicBezTo>
                    <a:cubicBezTo>
                      <a:pt x="118151" y="151720"/>
                      <a:pt x="152212" y="117811"/>
                      <a:pt x="152400" y="75860"/>
                    </a:cubicBezTo>
                    <a:close/>
                  </a:path>
                </a:pathLst>
              </a:custGeom>
              <a:solidFill>
                <a:srgbClr val="3F454C"/>
              </a:solidFill>
            </p:spPr>
          </p:sp>
          <p:sp>
            <p:nvSpPr>
              <p:cNvPr id="25" name="Freeform 25"/>
              <p:cNvSpPr/>
              <p:nvPr/>
            </p:nvSpPr>
            <p:spPr>
              <a:xfrm>
                <a:off x="5867402" y="5378021"/>
                <a:ext cx="152400" cy="151720"/>
              </a:xfrm>
              <a:custGeom>
                <a:avLst/>
                <a:gdLst/>
                <a:ahLst/>
                <a:cxnLst/>
                <a:rect l="l" t="t" r="r" b="b"/>
                <a:pathLst>
                  <a:path w="152400" h="151720">
                    <a:moveTo>
                      <a:pt x="152400" y="75860"/>
                    </a:moveTo>
                    <a:cubicBezTo>
                      <a:pt x="152212" y="33909"/>
                      <a:pt x="118151" y="0"/>
                      <a:pt x="76200" y="0"/>
                    </a:cubicBezTo>
                    <a:cubicBezTo>
                      <a:pt x="34249" y="0"/>
                      <a:pt x="188" y="33909"/>
                      <a:pt x="0" y="75860"/>
                    </a:cubicBezTo>
                    <a:cubicBezTo>
                      <a:pt x="188" y="117811"/>
                      <a:pt x="34249" y="151720"/>
                      <a:pt x="76200" y="151720"/>
                    </a:cubicBezTo>
                    <a:cubicBezTo>
                      <a:pt x="118151" y="151720"/>
                      <a:pt x="152212" y="117811"/>
                      <a:pt x="152400" y="75860"/>
                    </a:cubicBezTo>
                    <a:close/>
                  </a:path>
                </a:pathLst>
              </a:custGeom>
              <a:solidFill>
                <a:srgbClr val="3F454C"/>
              </a:solidFill>
            </p:spPr>
          </p:sp>
          <p:sp>
            <p:nvSpPr>
              <p:cNvPr id="26" name="Freeform 26"/>
              <p:cNvSpPr/>
              <p:nvPr/>
            </p:nvSpPr>
            <p:spPr>
              <a:xfrm>
                <a:off x="7353302" y="2651081"/>
                <a:ext cx="152400" cy="151720"/>
              </a:xfrm>
              <a:custGeom>
                <a:avLst/>
                <a:gdLst/>
                <a:ahLst/>
                <a:cxnLst/>
                <a:rect l="l" t="t" r="r" b="b"/>
                <a:pathLst>
                  <a:path w="152400" h="151720">
                    <a:moveTo>
                      <a:pt x="152400" y="75860"/>
                    </a:moveTo>
                    <a:cubicBezTo>
                      <a:pt x="152213" y="33908"/>
                      <a:pt x="118152" y="0"/>
                      <a:pt x="76200" y="0"/>
                    </a:cubicBezTo>
                    <a:cubicBezTo>
                      <a:pt x="34249" y="0"/>
                      <a:pt x="188" y="33908"/>
                      <a:pt x="0" y="75860"/>
                    </a:cubicBezTo>
                    <a:cubicBezTo>
                      <a:pt x="188" y="117811"/>
                      <a:pt x="34249" y="151719"/>
                      <a:pt x="76200" y="151719"/>
                    </a:cubicBezTo>
                    <a:cubicBezTo>
                      <a:pt x="118152" y="151719"/>
                      <a:pt x="152213" y="117811"/>
                      <a:pt x="152400" y="75860"/>
                    </a:cubicBezTo>
                    <a:close/>
                  </a:path>
                </a:pathLst>
              </a:custGeom>
              <a:solidFill>
                <a:srgbClr val="3F454C"/>
              </a:solidFill>
            </p:spPr>
          </p:sp>
          <p:sp>
            <p:nvSpPr>
              <p:cNvPr id="27" name="Freeform 27"/>
              <p:cNvSpPr/>
              <p:nvPr/>
            </p:nvSpPr>
            <p:spPr>
              <a:xfrm>
                <a:off x="8839203" y="3196469"/>
                <a:ext cx="152400" cy="151720"/>
              </a:xfrm>
              <a:custGeom>
                <a:avLst/>
                <a:gdLst/>
                <a:ahLst/>
                <a:cxnLst/>
                <a:rect l="l" t="t" r="r" b="b"/>
                <a:pathLst>
                  <a:path w="152400" h="151720">
                    <a:moveTo>
                      <a:pt x="152400" y="75860"/>
                    </a:moveTo>
                    <a:cubicBezTo>
                      <a:pt x="152213" y="33908"/>
                      <a:pt x="118152" y="0"/>
                      <a:pt x="76200" y="0"/>
                    </a:cubicBezTo>
                    <a:cubicBezTo>
                      <a:pt x="34248" y="0"/>
                      <a:pt x="188" y="33908"/>
                      <a:pt x="0" y="75860"/>
                    </a:cubicBezTo>
                    <a:cubicBezTo>
                      <a:pt x="188" y="117810"/>
                      <a:pt x="34248" y="151720"/>
                      <a:pt x="76200" y="151720"/>
                    </a:cubicBezTo>
                    <a:cubicBezTo>
                      <a:pt x="118152" y="151720"/>
                      <a:pt x="152213" y="117810"/>
                      <a:pt x="152400" y="75860"/>
                    </a:cubicBezTo>
                    <a:close/>
                  </a:path>
                </a:pathLst>
              </a:custGeom>
              <a:solidFill>
                <a:srgbClr val="3F454C"/>
              </a:solidFill>
            </p:spPr>
          </p:sp>
          <p:sp>
            <p:nvSpPr>
              <p:cNvPr id="28" name="Freeform 28"/>
              <p:cNvSpPr/>
              <p:nvPr/>
            </p:nvSpPr>
            <p:spPr>
              <a:xfrm>
                <a:off x="10325104" y="1196712"/>
                <a:ext cx="152400" cy="151720"/>
              </a:xfrm>
              <a:custGeom>
                <a:avLst/>
                <a:gdLst/>
                <a:ahLst/>
                <a:cxnLst/>
                <a:rect l="l" t="t" r="r" b="b"/>
                <a:pathLst>
                  <a:path w="152400" h="151720">
                    <a:moveTo>
                      <a:pt x="152400" y="75860"/>
                    </a:moveTo>
                    <a:cubicBezTo>
                      <a:pt x="152212" y="33909"/>
                      <a:pt x="118152" y="0"/>
                      <a:pt x="76200" y="0"/>
                    </a:cubicBezTo>
                    <a:cubicBezTo>
                      <a:pt x="34248" y="0"/>
                      <a:pt x="187" y="33909"/>
                      <a:pt x="0" y="75860"/>
                    </a:cubicBezTo>
                    <a:cubicBezTo>
                      <a:pt x="187" y="117811"/>
                      <a:pt x="34248" y="151720"/>
                      <a:pt x="76200" y="151720"/>
                    </a:cubicBezTo>
                    <a:cubicBezTo>
                      <a:pt x="118152" y="151720"/>
                      <a:pt x="152212" y="117811"/>
                      <a:pt x="152400" y="75860"/>
                    </a:cubicBezTo>
                    <a:close/>
                  </a:path>
                </a:pathLst>
              </a:custGeom>
              <a:solidFill>
                <a:srgbClr val="3F454C"/>
              </a:solidFill>
            </p:spPr>
          </p:sp>
          <p:sp>
            <p:nvSpPr>
              <p:cNvPr id="29" name="Freeform 29"/>
              <p:cNvSpPr/>
              <p:nvPr/>
            </p:nvSpPr>
            <p:spPr>
              <a:xfrm>
                <a:off x="11811004" y="1742100"/>
                <a:ext cx="152400" cy="151720"/>
              </a:xfrm>
              <a:custGeom>
                <a:avLst/>
                <a:gdLst/>
                <a:ahLst/>
                <a:cxnLst/>
                <a:rect l="l" t="t" r="r" b="b"/>
                <a:pathLst>
                  <a:path w="152400" h="151720">
                    <a:moveTo>
                      <a:pt x="152400" y="75860"/>
                    </a:moveTo>
                    <a:cubicBezTo>
                      <a:pt x="152212" y="33909"/>
                      <a:pt x="118152" y="0"/>
                      <a:pt x="76200" y="0"/>
                    </a:cubicBezTo>
                    <a:cubicBezTo>
                      <a:pt x="34248" y="0"/>
                      <a:pt x="187" y="33909"/>
                      <a:pt x="0" y="75860"/>
                    </a:cubicBezTo>
                    <a:cubicBezTo>
                      <a:pt x="187" y="117811"/>
                      <a:pt x="34248" y="151720"/>
                      <a:pt x="76200" y="151720"/>
                    </a:cubicBezTo>
                    <a:cubicBezTo>
                      <a:pt x="118152" y="151720"/>
                      <a:pt x="152212" y="117811"/>
                      <a:pt x="152400" y="75860"/>
                    </a:cubicBezTo>
                    <a:close/>
                  </a:path>
                </a:pathLst>
              </a:custGeom>
              <a:solidFill>
                <a:srgbClr val="3F454C"/>
              </a:solidFill>
            </p:spPr>
          </p:sp>
          <p:sp>
            <p:nvSpPr>
              <p:cNvPr id="30" name="Freeform 30"/>
              <p:cNvSpPr/>
              <p:nvPr/>
            </p:nvSpPr>
            <p:spPr>
              <a:xfrm>
                <a:off x="518160" y="6287001"/>
                <a:ext cx="152400" cy="151720"/>
              </a:xfrm>
              <a:custGeom>
                <a:avLst/>
                <a:gdLst/>
                <a:ahLst/>
                <a:cxnLst/>
                <a:rect l="l" t="t" r="r" b="b"/>
                <a:pathLst>
                  <a:path w="152400" h="151720">
                    <a:moveTo>
                      <a:pt x="152400" y="75860"/>
                    </a:moveTo>
                    <a:cubicBezTo>
                      <a:pt x="152213" y="33909"/>
                      <a:pt x="118152" y="0"/>
                      <a:pt x="76200" y="0"/>
                    </a:cubicBezTo>
                    <a:cubicBezTo>
                      <a:pt x="34249" y="0"/>
                      <a:pt x="188" y="33909"/>
                      <a:pt x="0" y="75860"/>
                    </a:cubicBezTo>
                    <a:cubicBezTo>
                      <a:pt x="188" y="117811"/>
                      <a:pt x="34249" y="151720"/>
                      <a:pt x="76200" y="151720"/>
                    </a:cubicBezTo>
                    <a:cubicBezTo>
                      <a:pt x="118152" y="151720"/>
                      <a:pt x="152213" y="117811"/>
                      <a:pt x="152400" y="75860"/>
                    </a:cubicBezTo>
                    <a:close/>
                  </a:path>
                </a:pathLst>
              </a:custGeom>
              <a:solidFill>
                <a:srgbClr val="3F454C"/>
              </a:solidFill>
            </p:spPr>
          </p:sp>
          <p:sp>
            <p:nvSpPr>
              <p:cNvPr id="31" name="Freeform 31"/>
              <p:cNvSpPr/>
              <p:nvPr/>
            </p:nvSpPr>
            <p:spPr>
              <a:xfrm>
                <a:off x="1706881" y="5196225"/>
                <a:ext cx="152400" cy="151720"/>
              </a:xfrm>
              <a:custGeom>
                <a:avLst/>
                <a:gdLst/>
                <a:ahLst/>
                <a:cxnLst/>
                <a:rect l="l" t="t" r="r" b="b"/>
                <a:pathLst>
                  <a:path w="152400" h="151720">
                    <a:moveTo>
                      <a:pt x="152400" y="75860"/>
                    </a:moveTo>
                    <a:cubicBezTo>
                      <a:pt x="152212" y="33909"/>
                      <a:pt x="118151" y="0"/>
                      <a:pt x="76200" y="0"/>
                    </a:cubicBezTo>
                    <a:cubicBezTo>
                      <a:pt x="34248" y="0"/>
                      <a:pt x="187" y="33909"/>
                      <a:pt x="0" y="75860"/>
                    </a:cubicBezTo>
                    <a:cubicBezTo>
                      <a:pt x="187" y="117811"/>
                      <a:pt x="34248" y="151720"/>
                      <a:pt x="76200" y="151720"/>
                    </a:cubicBezTo>
                    <a:cubicBezTo>
                      <a:pt x="118151" y="151720"/>
                      <a:pt x="152212" y="117811"/>
                      <a:pt x="152400" y="75860"/>
                    </a:cubicBezTo>
                    <a:close/>
                  </a:path>
                </a:pathLst>
              </a:custGeom>
              <a:solidFill>
                <a:srgbClr val="3F454C"/>
              </a:solidFill>
            </p:spPr>
          </p:sp>
          <p:sp>
            <p:nvSpPr>
              <p:cNvPr id="32" name="Freeform 32"/>
              <p:cNvSpPr/>
              <p:nvPr/>
            </p:nvSpPr>
            <p:spPr>
              <a:xfrm>
                <a:off x="2895601" y="5559817"/>
                <a:ext cx="152400" cy="151720"/>
              </a:xfrm>
              <a:custGeom>
                <a:avLst/>
                <a:gdLst/>
                <a:ahLst/>
                <a:cxnLst/>
                <a:rect l="l" t="t" r="r" b="b"/>
                <a:pathLst>
                  <a:path w="152400" h="151720">
                    <a:moveTo>
                      <a:pt x="152400" y="75860"/>
                    </a:moveTo>
                    <a:cubicBezTo>
                      <a:pt x="152212" y="33909"/>
                      <a:pt x="118151" y="0"/>
                      <a:pt x="76200" y="0"/>
                    </a:cubicBezTo>
                    <a:cubicBezTo>
                      <a:pt x="34248" y="0"/>
                      <a:pt x="188" y="33909"/>
                      <a:pt x="0" y="75860"/>
                    </a:cubicBezTo>
                    <a:cubicBezTo>
                      <a:pt x="188" y="117811"/>
                      <a:pt x="34248" y="151720"/>
                      <a:pt x="76200" y="151720"/>
                    </a:cubicBezTo>
                    <a:cubicBezTo>
                      <a:pt x="118151" y="151720"/>
                      <a:pt x="152212" y="117811"/>
                      <a:pt x="152400" y="75860"/>
                    </a:cubicBezTo>
                    <a:close/>
                  </a:path>
                </a:pathLst>
              </a:custGeom>
              <a:solidFill>
                <a:srgbClr val="3F454C"/>
              </a:solidFill>
            </p:spPr>
          </p:sp>
          <p:sp>
            <p:nvSpPr>
              <p:cNvPr id="33" name="Freeform 33"/>
              <p:cNvSpPr/>
              <p:nvPr/>
            </p:nvSpPr>
            <p:spPr>
              <a:xfrm>
                <a:off x="4084322" y="4105449"/>
                <a:ext cx="152400" cy="151720"/>
              </a:xfrm>
              <a:custGeom>
                <a:avLst/>
                <a:gdLst/>
                <a:ahLst/>
                <a:cxnLst/>
                <a:rect l="l" t="t" r="r" b="b"/>
                <a:pathLst>
                  <a:path w="152400" h="151720">
                    <a:moveTo>
                      <a:pt x="152400" y="75860"/>
                    </a:moveTo>
                    <a:cubicBezTo>
                      <a:pt x="152212" y="33909"/>
                      <a:pt x="118151" y="0"/>
                      <a:pt x="76200" y="0"/>
                    </a:cubicBezTo>
                    <a:cubicBezTo>
                      <a:pt x="34248" y="0"/>
                      <a:pt x="187" y="33909"/>
                      <a:pt x="0" y="75860"/>
                    </a:cubicBezTo>
                    <a:cubicBezTo>
                      <a:pt x="187" y="117811"/>
                      <a:pt x="34248" y="151720"/>
                      <a:pt x="76200" y="151720"/>
                    </a:cubicBezTo>
                    <a:cubicBezTo>
                      <a:pt x="118151" y="151720"/>
                      <a:pt x="152212" y="117811"/>
                      <a:pt x="152400" y="75860"/>
                    </a:cubicBezTo>
                    <a:close/>
                  </a:path>
                </a:pathLst>
              </a:custGeom>
              <a:solidFill>
                <a:srgbClr val="3F454C"/>
              </a:solidFill>
            </p:spPr>
          </p:sp>
          <p:sp>
            <p:nvSpPr>
              <p:cNvPr id="34" name="Freeform 34"/>
              <p:cNvSpPr/>
              <p:nvPr/>
            </p:nvSpPr>
            <p:spPr>
              <a:xfrm>
                <a:off x="5273042" y="2651081"/>
                <a:ext cx="152400" cy="151720"/>
              </a:xfrm>
              <a:custGeom>
                <a:avLst/>
                <a:gdLst/>
                <a:ahLst/>
                <a:cxnLst/>
                <a:rect l="l" t="t" r="r" b="b"/>
                <a:pathLst>
                  <a:path w="152400" h="151720">
                    <a:moveTo>
                      <a:pt x="152400" y="75860"/>
                    </a:moveTo>
                    <a:cubicBezTo>
                      <a:pt x="152212" y="33908"/>
                      <a:pt x="118151" y="0"/>
                      <a:pt x="76200" y="0"/>
                    </a:cubicBezTo>
                    <a:cubicBezTo>
                      <a:pt x="34248" y="0"/>
                      <a:pt x="187" y="33908"/>
                      <a:pt x="0" y="75860"/>
                    </a:cubicBezTo>
                    <a:cubicBezTo>
                      <a:pt x="187" y="117811"/>
                      <a:pt x="34248" y="151719"/>
                      <a:pt x="76200" y="151719"/>
                    </a:cubicBezTo>
                    <a:cubicBezTo>
                      <a:pt x="118151" y="151719"/>
                      <a:pt x="152212" y="117811"/>
                      <a:pt x="152400" y="75860"/>
                    </a:cubicBezTo>
                    <a:close/>
                  </a:path>
                </a:pathLst>
              </a:custGeom>
              <a:solidFill>
                <a:srgbClr val="3F454C"/>
              </a:solidFill>
            </p:spPr>
          </p:sp>
          <p:sp>
            <p:nvSpPr>
              <p:cNvPr id="35" name="Freeform 35"/>
              <p:cNvSpPr/>
              <p:nvPr/>
            </p:nvSpPr>
            <p:spPr>
              <a:xfrm>
                <a:off x="6461762" y="2287489"/>
                <a:ext cx="152400" cy="151720"/>
              </a:xfrm>
              <a:custGeom>
                <a:avLst/>
                <a:gdLst/>
                <a:ahLst/>
                <a:cxnLst/>
                <a:rect l="l" t="t" r="r" b="b"/>
                <a:pathLst>
                  <a:path w="152400" h="151720">
                    <a:moveTo>
                      <a:pt x="152400" y="75860"/>
                    </a:moveTo>
                    <a:cubicBezTo>
                      <a:pt x="152213" y="33908"/>
                      <a:pt x="118152" y="0"/>
                      <a:pt x="76200" y="0"/>
                    </a:cubicBezTo>
                    <a:cubicBezTo>
                      <a:pt x="34249" y="0"/>
                      <a:pt x="188" y="33908"/>
                      <a:pt x="0" y="75860"/>
                    </a:cubicBezTo>
                    <a:cubicBezTo>
                      <a:pt x="188" y="117811"/>
                      <a:pt x="34249" y="151719"/>
                      <a:pt x="76200" y="151719"/>
                    </a:cubicBezTo>
                    <a:cubicBezTo>
                      <a:pt x="118152" y="151719"/>
                      <a:pt x="152213" y="117811"/>
                      <a:pt x="152400" y="75860"/>
                    </a:cubicBezTo>
                    <a:close/>
                  </a:path>
                </a:pathLst>
              </a:custGeom>
              <a:solidFill>
                <a:srgbClr val="3F454C"/>
              </a:solidFill>
            </p:spPr>
          </p:sp>
          <p:sp>
            <p:nvSpPr>
              <p:cNvPr id="36" name="Freeform 36"/>
              <p:cNvSpPr/>
              <p:nvPr/>
            </p:nvSpPr>
            <p:spPr>
              <a:xfrm>
                <a:off x="7650483" y="1378508"/>
                <a:ext cx="152400" cy="151720"/>
              </a:xfrm>
              <a:custGeom>
                <a:avLst/>
                <a:gdLst/>
                <a:ahLst/>
                <a:cxnLst/>
                <a:rect l="l" t="t" r="r" b="b"/>
                <a:pathLst>
                  <a:path w="152400" h="151720">
                    <a:moveTo>
                      <a:pt x="152400" y="75860"/>
                    </a:moveTo>
                    <a:cubicBezTo>
                      <a:pt x="152212" y="33909"/>
                      <a:pt x="118151" y="0"/>
                      <a:pt x="76200" y="0"/>
                    </a:cubicBezTo>
                    <a:cubicBezTo>
                      <a:pt x="34248" y="0"/>
                      <a:pt x="187" y="33909"/>
                      <a:pt x="0" y="75860"/>
                    </a:cubicBezTo>
                    <a:cubicBezTo>
                      <a:pt x="187" y="117811"/>
                      <a:pt x="34248" y="151720"/>
                      <a:pt x="76200" y="151720"/>
                    </a:cubicBezTo>
                    <a:cubicBezTo>
                      <a:pt x="118151" y="151720"/>
                      <a:pt x="152212" y="117811"/>
                      <a:pt x="152400" y="75860"/>
                    </a:cubicBezTo>
                    <a:close/>
                  </a:path>
                </a:pathLst>
              </a:custGeom>
              <a:solidFill>
                <a:srgbClr val="3F454C"/>
              </a:solidFill>
            </p:spPr>
          </p:sp>
          <p:sp>
            <p:nvSpPr>
              <p:cNvPr id="37" name="Freeform 37"/>
              <p:cNvSpPr/>
              <p:nvPr/>
            </p:nvSpPr>
            <p:spPr>
              <a:xfrm>
                <a:off x="10027924" y="833120"/>
                <a:ext cx="152400" cy="151720"/>
              </a:xfrm>
              <a:custGeom>
                <a:avLst/>
                <a:gdLst/>
                <a:ahLst/>
                <a:cxnLst/>
                <a:rect l="l" t="t" r="r" b="b"/>
                <a:pathLst>
                  <a:path w="152400" h="151720">
                    <a:moveTo>
                      <a:pt x="152400" y="75860"/>
                    </a:moveTo>
                    <a:cubicBezTo>
                      <a:pt x="152212" y="33909"/>
                      <a:pt x="118151" y="0"/>
                      <a:pt x="76200" y="0"/>
                    </a:cubicBezTo>
                    <a:cubicBezTo>
                      <a:pt x="34248" y="0"/>
                      <a:pt x="187" y="33909"/>
                      <a:pt x="0" y="75860"/>
                    </a:cubicBezTo>
                    <a:cubicBezTo>
                      <a:pt x="187" y="117811"/>
                      <a:pt x="34248" y="151720"/>
                      <a:pt x="76200" y="151720"/>
                    </a:cubicBezTo>
                    <a:cubicBezTo>
                      <a:pt x="118151" y="151720"/>
                      <a:pt x="152212" y="117811"/>
                      <a:pt x="152400" y="75860"/>
                    </a:cubicBezTo>
                    <a:close/>
                  </a:path>
                </a:pathLst>
              </a:custGeom>
              <a:solidFill>
                <a:srgbClr val="3F454C"/>
              </a:solidFill>
            </p:spPr>
          </p:sp>
        </p:grpSp>
      </p:grpSp>
      <p:sp>
        <p:nvSpPr>
          <p:cNvPr id="38" name="AutoShape 38"/>
          <p:cNvSpPr/>
          <p:nvPr/>
        </p:nvSpPr>
        <p:spPr>
          <a:xfrm>
            <a:off x="0" y="-33085"/>
            <a:ext cx="3329225" cy="7381369"/>
          </a:xfrm>
          <a:prstGeom prst="rect">
            <a:avLst/>
          </a:prstGeom>
          <a:solidFill>
            <a:srgbClr val="182722"/>
          </a:solidFill>
        </p:spPr>
      </p:sp>
      <p:pic>
        <p:nvPicPr>
          <p:cNvPr id="39" name="Picture 3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855913">
            <a:off x="4152268" y="2204652"/>
            <a:ext cx="5257163" cy="52572"/>
          </a:xfrm>
          <a:prstGeom prst="rect">
            <a:avLst/>
          </a:prstGeom>
        </p:spPr>
      </p:pic>
      <p:grpSp>
        <p:nvGrpSpPr>
          <p:cNvPr id="40" name="Group 40"/>
          <p:cNvGrpSpPr/>
          <p:nvPr/>
        </p:nvGrpSpPr>
        <p:grpSpPr>
          <a:xfrm>
            <a:off x="0" y="130073"/>
            <a:ext cx="2713466" cy="7055055"/>
            <a:chOff x="1" y="0"/>
            <a:chExt cx="3617954" cy="9406740"/>
          </a:xfrm>
        </p:grpSpPr>
        <p:sp>
          <p:nvSpPr>
            <p:cNvPr id="41" name="TextBox 41"/>
            <p:cNvSpPr txBox="1"/>
            <p:nvPr/>
          </p:nvSpPr>
          <p:spPr>
            <a:xfrm rot="16200000">
              <a:off x="-4228354" y="4246170"/>
              <a:ext cx="9371109" cy="914400"/>
            </a:xfrm>
            <a:prstGeom prst="rect">
              <a:avLst/>
            </a:prstGeom>
          </p:spPr>
          <p:txBody>
            <a:bodyPr lIns="0" tIns="0" rIns="0" bIns="0" rtlCol="0" anchor="t">
              <a:spAutoFit/>
            </a:bodyPr>
            <a:lstStyle/>
            <a:p>
              <a:pPr algn="ctr">
                <a:lnSpc>
                  <a:spcPts val="5400"/>
                </a:lnSpc>
              </a:pPr>
              <a:r>
                <a:rPr lang="en-US" sz="4500" spc="-44" dirty="0">
                  <a:solidFill>
                    <a:srgbClr val="00E091"/>
                  </a:solidFill>
                  <a:latin typeface="Poppins" pitchFamily="2" charset="77"/>
                  <a:cs typeface="Poppins" pitchFamily="2" charset="77"/>
                </a:rPr>
                <a:t>MODELING ENGINE</a:t>
              </a:r>
            </a:p>
          </p:txBody>
        </p:sp>
        <p:sp>
          <p:nvSpPr>
            <p:cNvPr id="42" name="TextBox 42"/>
            <p:cNvSpPr txBox="1"/>
            <p:nvPr/>
          </p:nvSpPr>
          <p:spPr>
            <a:xfrm rot="-5400000">
              <a:off x="-3340531" y="4250624"/>
              <a:ext cx="9397832" cy="914400"/>
            </a:xfrm>
            <a:prstGeom prst="rect">
              <a:avLst/>
            </a:prstGeom>
          </p:spPr>
          <p:txBody>
            <a:bodyPr lIns="0" tIns="0" rIns="0" bIns="0" rtlCol="0" anchor="t">
              <a:spAutoFit/>
            </a:bodyPr>
            <a:lstStyle/>
            <a:p>
              <a:pPr algn="ctr">
                <a:lnSpc>
                  <a:spcPts val="5400"/>
                </a:lnSpc>
              </a:pPr>
              <a:r>
                <a:rPr lang="en-US" sz="4500" spc="-44">
                  <a:solidFill>
                    <a:srgbClr val="00E091">
                      <a:alpha val="69804"/>
                    </a:srgbClr>
                  </a:solidFill>
                  <a:latin typeface="Poppins" pitchFamily="2" charset="77"/>
                  <a:cs typeface="Poppins" pitchFamily="2" charset="77"/>
                </a:rPr>
                <a:t>MODELING ENGINE</a:t>
              </a:r>
            </a:p>
          </p:txBody>
        </p:sp>
        <p:sp>
          <p:nvSpPr>
            <p:cNvPr id="43" name="TextBox 43"/>
            <p:cNvSpPr txBox="1"/>
            <p:nvPr/>
          </p:nvSpPr>
          <p:spPr>
            <a:xfrm rot="-5400000">
              <a:off x="-2439346" y="4241716"/>
              <a:ext cx="9397832" cy="914400"/>
            </a:xfrm>
            <a:prstGeom prst="rect">
              <a:avLst/>
            </a:prstGeom>
          </p:spPr>
          <p:txBody>
            <a:bodyPr lIns="0" tIns="0" rIns="0" bIns="0" rtlCol="0" anchor="t">
              <a:spAutoFit/>
            </a:bodyPr>
            <a:lstStyle/>
            <a:p>
              <a:pPr algn="ctr">
                <a:lnSpc>
                  <a:spcPts val="5400"/>
                </a:lnSpc>
              </a:pPr>
              <a:r>
                <a:rPr lang="en-US" sz="4500" spc="-44" dirty="0">
                  <a:solidFill>
                    <a:srgbClr val="00E091">
                      <a:alpha val="40000"/>
                    </a:srgbClr>
                  </a:solidFill>
                  <a:latin typeface="Poppins" pitchFamily="2" charset="77"/>
                  <a:cs typeface="Poppins" pitchFamily="2" charset="77"/>
                </a:rPr>
                <a:t>MODELING ENGINE</a:t>
              </a:r>
            </a:p>
          </p:txBody>
        </p:sp>
        <p:sp>
          <p:nvSpPr>
            <p:cNvPr id="44" name="TextBox 44"/>
            <p:cNvSpPr txBox="1"/>
            <p:nvPr/>
          </p:nvSpPr>
          <p:spPr>
            <a:xfrm rot="-5400000">
              <a:off x="-1538161" y="4250624"/>
              <a:ext cx="9397832" cy="914400"/>
            </a:xfrm>
            <a:prstGeom prst="rect">
              <a:avLst/>
            </a:prstGeom>
          </p:spPr>
          <p:txBody>
            <a:bodyPr lIns="0" tIns="0" rIns="0" bIns="0" rtlCol="0" anchor="t">
              <a:spAutoFit/>
            </a:bodyPr>
            <a:lstStyle/>
            <a:p>
              <a:pPr algn="ctr">
                <a:lnSpc>
                  <a:spcPts val="5400"/>
                </a:lnSpc>
              </a:pPr>
              <a:r>
                <a:rPr lang="en-US" sz="4500" spc="-44">
                  <a:solidFill>
                    <a:srgbClr val="00E091">
                      <a:alpha val="9804"/>
                    </a:srgbClr>
                  </a:solidFill>
                  <a:latin typeface="Poppins" pitchFamily="2" charset="77"/>
                  <a:cs typeface="Poppins" pitchFamily="2" charset="77"/>
                </a:rPr>
                <a:t>MODELING ENGINE</a:t>
              </a:r>
            </a:p>
          </p:txBody>
        </p:sp>
      </p:grpSp>
      <p:grpSp>
        <p:nvGrpSpPr>
          <p:cNvPr id="45" name="Group 45"/>
          <p:cNvGrpSpPr/>
          <p:nvPr/>
        </p:nvGrpSpPr>
        <p:grpSpPr>
          <a:xfrm>
            <a:off x="4067018" y="4549530"/>
            <a:ext cx="5150003" cy="2020865"/>
            <a:chOff x="-101603" y="2272"/>
            <a:chExt cx="6866671" cy="2694485"/>
          </a:xfrm>
        </p:grpSpPr>
        <p:sp>
          <p:nvSpPr>
            <p:cNvPr id="46" name="TextBox 46"/>
            <p:cNvSpPr txBox="1"/>
            <p:nvPr/>
          </p:nvSpPr>
          <p:spPr>
            <a:xfrm>
              <a:off x="-101603" y="2272"/>
              <a:ext cx="6866671" cy="579561"/>
            </a:xfrm>
            <a:prstGeom prst="rect">
              <a:avLst/>
            </a:prstGeom>
          </p:spPr>
          <p:txBody>
            <a:bodyPr wrap="square" lIns="0" tIns="0" rIns="0" bIns="0" rtlCol="0" anchor="t">
              <a:spAutoFit/>
            </a:bodyPr>
            <a:lstStyle/>
            <a:p>
              <a:pPr>
                <a:lnSpc>
                  <a:spcPts val="3359"/>
                </a:lnSpc>
              </a:pPr>
              <a:r>
                <a:rPr lang="en-US" sz="2799" b="1" spc="139" dirty="0">
                  <a:solidFill>
                    <a:srgbClr val="182722"/>
                  </a:solidFill>
                  <a:latin typeface="Poppins" pitchFamily="2" charset="77"/>
                  <a:cs typeface="Poppins" pitchFamily="2" charset="77"/>
                </a:rPr>
                <a:t>ORDINARY LEAST SQUARES</a:t>
              </a:r>
            </a:p>
          </p:txBody>
        </p:sp>
        <p:sp>
          <p:nvSpPr>
            <p:cNvPr id="47" name="TextBox 47"/>
            <p:cNvSpPr txBox="1"/>
            <p:nvPr/>
          </p:nvSpPr>
          <p:spPr>
            <a:xfrm>
              <a:off x="0" y="873181"/>
              <a:ext cx="6541183" cy="1823576"/>
            </a:xfrm>
            <a:prstGeom prst="rect">
              <a:avLst/>
            </a:prstGeom>
          </p:spPr>
          <p:txBody>
            <a:bodyPr lIns="0" tIns="0" rIns="0" bIns="0" rtlCol="0" anchor="t">
              <a:spAutoFit/>
            </a:bodyPr>
            <a:lstStyle/>
            <a:p>
              <a:pPr algn="just">
                <a:lnSpc>
                  <a:spcPts val="2700"/>
                </a:lnSpc>
              </a:pPr>
              <a:r>
                <a:rPr lang="en-US" sz="1800" spc="18" dirty="0">
                  <a:solidFill>
                    <a:srgbClr val="182722"/>
                  </a:solidFill>
                  <a:latin typeface="Poppins Light"/>
                </a:rPr>
                <a:t>A vanilla OLS model was implemented initially. To make it adhere to linear regression assumptions, log and box-cox transformations were performed on data. </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58534" y="563662"/>
            <a:ext cx="3381113" cy="2182355"/>
          </a:xfrm>
          <a:prstGeom prst="rect">
            <a:avLst/>
          </a:prstGeom>
        </p:spPr>
      </p:pic>
      <p:pic>
        <p:nvPicPr>
          <p:cNvPr id="3" name="Picture 3"/>
          <p:cNvPicPr>
            <a:picLocks noChangeAspect="1"/>
          </p:cNvPicPr>
          <p:nvPr/>
        </p:nvPicPr>
        <p:blipFill>
          <a:blip r:embed="rId3"/>
          <a:srcRect/>
          <a:stretch>
            <a:fillRect/>
          </a:stretch>
        </p:blipFill>
        <p:spPr>
          <a:xfrm>
            <a:off x="458534" y="2828037"/>
            <a:ext cx="3381113" cy="2182355"/>
          </a:xfrm>
          <a:prstGeom prst="rect">
            <a:avLst/>
          </a:prstGeom>
        </p:spPr>
      </p:pic>
      <p:pic>
        <p:nvPicPr>
          <p:cNvPr id="4" name="Picture 4"/>
          <p:cNvPicPr>
            <a:picLocks noChangeAspect="1"/>
          </p:cNvPicPr>
          <p:nvPr/>
        </p:nvPicPr>
        <p:blipFill>
          <a:blip r:embed="rId4"/>
          <a:srcRect/>
          <a:stretch>
            <a:fillRect/>
          </a:stretch>
        </p:blipFill>
        <p:spPr>
          <a:xfrm>
            <a:off x="458534" y="5096117"/>
            <a:ext cx="3381113" cy="2136249"/>
          </a:xfrm>
          <a:prstGeom prst="rect">
            <a:avLst/>
          </a:prstGeom>
        </p:spPr>
      </p:pic>
      <p:sp>
        <p:nvSpPr>
          <p:cNvPr id="5" name="AutoShape 5"/>
          <p:cNvSpPr/>
          <p:nvPr/>
        </p:nvSpPr>
        <p:spPr>
          <a:xfrm>
            <a:off x="3839646" y="5096117"/>
            <a:ext cx="5563559" cy="2129086"/>
          </a:xfrm>
          <a:prstGeom prst="rect">
            <a:avLst/>
          </a:prstGeom>
          <a:solidFill>
            <a:srgbClr val="182722"/>
          </a:solidFill>
        </p:spPr>
        <p:txBody>
          <a:bodyPr/>
          <a:lstStyle/>
          <a:p>
            <a:endParaRPr lang="en-US"/>
          </a:p>
        </p:txBody>
      </p:sp>
      <p:sp>
        <p:nvSpPr>
          <p:cNvPr id="6" name="TextBox 6"/>
          <p:cNvSpPr txBox="1"/>
          <p:nvPr/>
        </p:nvSpPr>
        <p:spPr>
          <a:xfrm rot="5400000">
            <a:off x="4232110" y="2895600"/>
            <a:ext cx="7620141" cy="1524000"/>
          </a:xfrm>
          <a:prstGeom prst="rect">
            <a:avLst/>
          </a:prstGeom>
        </p:spPr>
        <p:txBody>
          <a:bodyPr lIns="0" tIns="0" rIns="0" bIns="0" rtlCol="0" anchor="t">
            <a:spAutoFit/>
          </a:bodyPr>
          <a:lstStyle/>
          <a:p>
            <a:pPr algn="ctr">
              <a:lnSpc>
                <a:spcPts val="12000"/>
              </a:lnSpc>
            </a:pPr>
            <a:r>
              <a:rPr lang="en-US" sz="10000" spc="-100" dirty="0">
                <a:solidFill>
                  <a:srgbClr val="00E091">
                    <a:alpha val="19608"/>
                  </a:srgbClr>
                </a:solidFill>
                <a:latin typeface="Poppins" pitchFamily="2" charset="77"/>
                <a:cs typeface="Poppins" pitchFamily="2" charset="77"/>
              </a:rPr>
              <a:t>STREAMING</a:t>
            </a:r>
          </a:p>
        </p:txBody>
      </p:sp>
      <p:sp>
        <p:nvSpPr>
          <p:cNvPr id="7" name="TextBox 7"/>
          <p:cNvSpPr txBox="1"/>
          <p:nvPr/>
        </p:nvSpPr>
        <p:spPr>
          <a:xfrm rot="5400000">
            <a:off x="3025119" y="2895600"/>
            <a:ext cx="7620141" cy="1524000"/>
          </a:xfrm>
          <a:prstGeom prst="rect">
            <a:avLst/>
          </a:prstGeom>
        </p:spPr>
        <p:txBody>
          <a:bodyPr lIns="0" tIns="0" rIns="0" bIns="0" rtlCol="0" anchor="t">
            <a:spAutoFit/>
          </a:bodyPr>
          <a:lstStyle/>
          <a:p>
            <a:pPr algn="ctr">
              <a:lnSpc>
                <a:spcPts val="12000"/>
              </a:lnSpc>
            </a:pPr>
            <a:r>
              <a:rPr lang="en-US" sz="10000" spc="-100" dirty="0">
                <a:solidFill>
                  <a:srgbClr val="00E091">
                    <a:alpha val="4706"/>
                  </a:srgbClr>
                </a:solidFill>
                <a:latin typeface="Poppins" pitchFamily="2" charset="77"/>
                <a:cs typeface="Poppins" pitchFamily="2" charset="77"/>
              </a:rPr>
              <a:t>STREAMING</a:t>
            </a:r>
          </a:p>
        </p:txBody>
      </p:sp>
      <p:sp>
        <p:nvSpPr>
          <p:cNvPr id="8" name="TextBox 8"/>
          <p:cNvSpPr txBox="1"/>
          <p:nvPr/>
        </p:nvSpPr>
        <p:spPr>
          <a:xfrm rot="5400000">
            <a:off x="5439101" y="2895600"/>
            <a:ext cx="7620141" cy="1524000"/>
          </a:xfrm>
          <a:prstGeom prst="rect">
            <a:avLst/>
          </a:prstGeom>
        </p:spPr>
        <p:txBody>
          <a:bodyPr lIns="0" tIns="0" rIns="0" bIns="0" rtlCol="0" anchor="t">
            <a:spAutoFit/>
          </a:bodyPr>
          <a:lstStyle/>
          <a:p>
            <a:pPr algn="ctr">
              <a:lnSpc>
                <a:spcPts val="12000"/>
              </a:lnSpc>
            </a:pPr>
            <a:r>
              <a:rPr lang="en-US" sz="10000" spc="-100" dirty="0">
                <a:solidFill>
                  <a:srgbClr val="00E091">
                    <a:alpha val="40000"/>
                  </a:srgbClr>
                </a:solidFill>
                <a:latin typeface="Poppins" pitchFamily="2" charset="77"/>
                <a:cs typeface="Poppins" pitchFamily="2" charset="77"/>
              </a:rPr>
              <a:t>STREAMING</a:t>
            </a:r>
          </a:p>
        </p:txBody>
      </p:sp>
      <p:pic>
        <p:nvPicPr>
          <p:cNvPr id="9" name="Picture 9"/>
          <p:cNvPicPr>
            <a:picLocks noChangeAspect="1"/>
          </p:cNvPicPr>
          <p:nvPr/>
        </p:nvPicPr>
        <p:blipFill>
          <a:blip r:embed="rId5"/>
          <a:srcRect t="3415" b="3415"/>
          <a:stretch>
            <a:fillRect/>
          </a:stretch>
        </p:blipFill>
        <p:spPr>
          <a:xfrm>
            <a:off x="3957877" y="5559076"/>
            <a:ext cx="5243202" cy="513618"/>
          </a:xfrm>
          <a:prstGeom prst="rect">
            <a:avLst/>
          </a:prstGeom>
        </p:spPr>
      </p:pic>
      <p:pic>
        <p:nvPicPr>
          <p:cNvPr id="10" name="Picture 10"/>
          <p:cNvPicPr>
            <a:picLocks noChangeAspect="1"/>
          </p:cNvPicPr>
          <p:nvPr/>
        </p:nvPicPr>
        <p:blipFill>
          <a:blip r:embed="rId6"/>
          <a:srcRect t="3893" b="3893"/>
          <a:stretch>
            <a:fillRect/>
          </a:stretch>
        </p:blipFill>
        <p:spPr>
          <a:xfrm>
            <a:off x="3957877" y="962587"/>
            <a:ext cx="5243202" cy="508339"/>
          </a:xfrm>
          <a:prstGeom prst="rect">
            <a:avLst/>
          </a:prstGeom>
        </p:spPr>
      </p:pic>
      <p:pic>
        <p:nvPicPr>
          <p:cNvPr id="11" name="Picture 11"/>
          <p:cNvPicPr>
            <a:picLocks noChangeAspect="1"/>
          </p:cNvPicPr>
          <p:nvPr/>
        </p:nvPicPr>
        <p:blipFill>
          <a:blip r:embed="rId7"/>
          <a:srcRect t="3277" b="3277"/>
          <a:stretch>
            <a:fillRect/>
          </a:stretch>
        </p:blipFill>
        <p:spPr>
          <a:xfrm>
            <a:off x="3957877" y="3293113"/>
            <a:ext cx="5243202" cy="515137"/>
          </a:xfrm>
          <a:prstGeom prst="rect">
            <a:avLst/>
          </a:prstGeom>
        </p:spPr>
      </p:pic>
      <p:pic>
        <p:nvPicPr>
          <p:cNvPr id="12" name="Picture 12"/>
          <p:cNvPicPr>
            <a:picLocks noChangeAspect="1"/>
          </p:cNvPicPr>
          <p:nvPr/>
        </p:nvPicPr>
        <p:blipFill>
          <a:blip r:embed="rId8"/>
          <a:srcRect/>
          <a:stretch>
            <a:fillRect/>
          </a:stretch>
        </p:blipFill>
        <p:spPr>
          <a:xfrm>
            <a:off x="2814535" y="6076994"/>
            <a:ext cx="1119917" cy="1035923"/>
          </a:xfrm>
          <a:prstGeom prst="rect">
            <a:avLst/>
          </a:prstGeom>
        </p:spPr>
      </p:pic>
      <p:sp>
        <p:nvSpPr>
          <p:cNvPr id="13" name="TextBox 13"/>
          <p:cNvSpPr txBox="1"/>
          <p:nvPr/>
        </p:nvSpPr>
        <p:spPr>
          <a:xfrm>
            <a:off x="458533" y="89997"/>
            <a:ext cx="8742545" cy="538609"/>
          </a:xfrm>
          <a:prstGeom prst="rect">
            <a:avLst/>
          </a:prstGeom>
        </p:spPr>
        <p:txBody>
          <a:bodyPr wrap="square" lIns="0" tIns="0" rIns="0" bIns="0" rtlCol="0" anchor="t">
            <a:spAutoFit/>
          </a:bodyPr>
          <a:lstStyle/>
          <a:p>
            <a:pPr>
              <a:lnSpc>
                <a:spcPts val="4200"/>
              </a:lnSpc>
            </a:pPr>
            <a:r>
              <a:rPr lang="en-US" sz="3500" spc="-35" dirty="0">
                <a:solidFill>
                  <a:srgbClr val="00E192"/>
                </a:solidFill>
                <a:latin typeface="Poppins Bold"/>
              </a:rPr>
              <a:t>PERFORMANCE AND QQ PLOTS</a:t>
            </a:r>
          </a:p>
        </p:txBody>
      </p:sp>
      <p:sp>
        <p:nvSpPr>
          <p:cNvPr id="14" name="TextBox 14"/>
          <p:cNvSpPr txBox="1"/>
          <p:nvPr/>
        </p:nvSpPr>
        <p:spPr>
          <a:xfrm>
            <a:off x="3954021" y="524443"/>
            <a:ext cx="3447360" cy="425116"/>
          </a:xfrm>
          <a:prstGeom prst="rect">
            <a:avLst/>
          </a:prstGeom>
        </p:spPr>
        <p:txBody>
          <a:bodyPr lIns="0" tIns="0" rIns="0" bIns="0" rtlCol="0" anchor="t">
            <a:spAutoFit/>
          </a:bodyPr>
          <a:lstStyle/>
          <a:p>
            <a:pPr>
              <a:lnSpc>
                <a:spcPts val="3450"/>
              </a:lnSpc>
            </a:pPr>
            <a:r>
              <a:rPr lang="en-US" sz="2300" spc="23" dirty="0">
                <a:solidFill>
                  <a:srgbClr val="00E091"/>
                </a:solidFill>
                <a:latin typeface="Poppins Light"/>
              </a:rPr>
              <a:t>Vanilla OLS Model</a:t>
            </a:r>
          </a:p>
        </p:txBody>
      </p:sp>
      <p:sp>
        <p:nvSpPr>
          <p:cNvPr id="15" name="TextBox 15"/>
          <p:cNvSpPr txBox="1"/>
          <p:nvPr/>
        </p:nvSpPr>
        <p:spPr>
          <a:xfrm>
            <a:off x="3954021" y="2816201"/>
            <a:ext cx="5247058" cy="425116"/>
          </a:xfrm>
          <a:prstGeom prst="rect">
            <a:avLst/>
          </a:prstGeom>
        </p:spPr>
        <p:txBody>
          <a:bodyPr wrap="square" lIns="0" tIns="0" rIns="0" bIns="0" rtlCol="0" anchor="t">
            <a:spAutoFit/>
          </a:bodyPr>
          <a:lstStyle/>
          <a:p>
            <a:pPr>
              <a:lnSpc>
                <a:spcPts val="3450"/>
              </a:lnSpc>
            </a:pPr>
            <a:r>
              <a:rPr lang="en-US" sz="2300" spc="23" dirty="0">
                <a:solidFill>
                  <a:srgbClr val="00E091"/>
                </a:solidFill>
                <a:latin typeface="Poppins Light"/>
              </a:rPr>
              <a:t>OLS with Log Transformation</a:t>
            </a:r>
          </a:p>
        </p:txBody>
      </p:sp>
      <p:sp>
        <p:nvSpPr>
          <p:cNvPr id="16" name="TextBox 16"/>
          <p:cNvSpPr txBox="1"/>
          <p:nvPr/>
        </p:nvSpPr>
        <p:spPr>
          <a:xfrm>
            <a:off x="3839645" y="5072176"/>
            <a:ext cx="5108527" cy="425116"/>
          </a:xfrm>
          <a:prstGeom prst="rect">
            <a:avLst/>
          </a:prstGeom>
        </p:spPr>
        <p:txBody>
          <a:bodyPr wrap="square" lIns="0" tIns="0" rIns="0" bIns="0" rtlCol="0" anchor="t">
            <a:spAutoFit/>
          </a:bodyPr>
          <a:lstStyle/>
          <a:p>
            <a:pPr algn="ctr">
              <a:lnSpc>
                <a:spcPts val="3450"/>
              </a:lnSpc>
            </a:pPr>
            <a:r>
              <a:rPr lang="en-US" sz="2300" spc="23" dirty="0">
                <a:solidFill>
                  <a:srgbClr val="00E091"/>
                </a:solidFill>
                <a:latin typeface="Poppins Light"/>
              </a:rPr>
              <a:t>OLS with Box-Cox Transformation</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sp>
        <p:nvSpPr>
          <p:cNvPr id="17" name="TextBox 2">
            <a:extLst>
              <a:ext uri="{FF2B5EF4-FFF2-40B4-BE49-F238E27FC236}">
                <a16:creationId xmlns:a16="http://schemas.microsoft.com/office/drawing/2014/main" id="{01FA9D71-1842-A2D9-FACE-D4BD66C5D018}"/>
              </a:ext>
            </a:extLst>
          </p:cNvPr>
          <p:cNvSpPr txBox="1"/>
          <p:nvPr/>
        </p:nvSpPr>
        <p:spPr>
          <a:xfrm rot="5400000">
            <a:off x="5410130" y="2906388"/>
            <a:ext cx="7620141" cy="1524000"/>
          </a:xfrm>
          <a:prstGeom prst="rect">
            <a:avLst/>
          </a:prstGeom>
        </p:spPr>
        <p:txBody>
          <a:bodyPr lIns="0" tIns="0" rIns="0" bIns="0" rtlCol="0" anchor="t">
            <a:spAutoFit/>
          </a:bodyPr>
          <a:lstStyle/>
          <a:p>
            <a:pPr algn="ctr">
              <a:lnSpc>
                <a:spcPts val="12000"/>
              </a:lnSpc>
            </a:pPr>
            <a:r>
              <a:rPr lang="en-US" sz="10000" spc="-100" dirty="0">
                <a:solidFill>
                  <a:srgbClr val="00E091">
                    <a:alpha val="44706"/>
                  </a:srgbClr>
                </a:solidFill>
                <a:latin typeface="Poppins" pitchFamily="2" charset="77"/>
                <a:cs typeface="Poppins" pitchFamily="2" charset="77"/>
              </a:rPr>
              <a:t>STREAMING</a:t>
            </a:r>
          </a:p>
        </p:txBody>
      </p:sp>
      <p:sp>
        <p:nvSpPr>
          <p:cNvPr id="18" name="TextBox 3">
            <a:extLst>
              <a:ext uri="{FF2B5EF4-FFF2-40B4-BE49-F238E27FC236}">
                <a16:creationId xmlns:a16="http://schemas.microsoft.com/office/drawing/2014/main" id="{B8E4CF7A-1094-E314-6231-83C48446D5D4}"/>
              </a:ext>
            </a:extLst>
          </p:cNvPr>
          <p:cNvSpPr txBox="1"/>
          <p:nvPr/>
        </p:nvSpPr>
        <p:spPr>
          <a:xfrm rot="5400000">
            <a:off x="4350054" y="2906388"/>
            <a:ext cx="7620141" cy="1524000"/>
          </a:xfrm>
          <a:prstGeom prst="rect">
            <a:avLst/>
          </a:prstGeom>
        </p:spPr>
        <p:txBody>
          <a:bodyPr lIns="0" tIns="0" rIns="0" bIns="0" rtlCol="0" anchor="t">
            <a:spAutoFit/>
          </a:bodyPr>
          <a:lstStyle/>
          <a:p>
            <a:pPr algn="ctr">
              <a:lnSpc>
                <a:spcPts val="12000"/>
              </a:lnSpc>
            </a:pPr>
            <a:r>
              <a:rPr lang="en-US" sz="10000" spc="-100" dirty="0">
                <a:solidFill>
                  <a:srgbClr val="00E091">
                    <a:alpha val="19608"/>
                  </a:srgbClr>
                </a:solidFill>
                <a:latin typeface="Poppins" pitchFamily="2" charset="77"/>
                <a:cs typeface="Poppins" pitchFamily="2" charset="77"/>
              </a:rPr>
              <a:t>STREAMING</a:t>
            </a:r>
          </a:p>
        </p:txBody>
      </p:sp>
      <p:sp>
        <p:nvSpPr>
          <p:cNvPr id="19" name="TextBox 4">
            <a:extLst>
              <a:ext uri="{FF2B5EF4-FFF2-40B4-BE49-F238E27FC236}">
                <a16:creationId xmlns:a16="http://schemas.microsoft.com/office/drawing/2014/main" id="{FF7D54C1-CE14-0931-0EAB-83B78F0A8F36}"/>
              </a:ext>
            </a:extLst>
          </p:cNvPr>
          <p:cNvSpPr txBox="1"/>
          <p:nvPr/>
        </p:nvSpPr>
        <p:spPr>
          <a:xfrm rot="5400000">
            <a:off x="3143063" y="2906388"/>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706"/>
                  </a:srgbClr>
                </a:solidFill>
                <a:latin typeface="Poppins" pitchFamily="2" charset="77"/>
                <a:cs typeface="Poppins" pitchFamily="2" charset="77"/>
              </a:rPr>
              <a:t>STREAMING</a:t>
            </a:r>
          </a:p>
        </p:txBody>
      </p:sp>
      <p:pic>
        <p:nvPicPr>
          <p:cNvPr id="20" name="Picture 5">
            <a:extLst>
              <a:ext uri="{FF2B5EF4-FFF2-40B4-BE49-F238E27FC236}">
                <a16:creationId xmlns:a16="http://schemas.microsoft.com/office/drawing/2014/main" id="{E1A61125-7D1F-5F88-CEAD-C3FEB315E326}"/>
              </a:ext>
            </a:extLst>
          </p:cNvPr>
          <p:cNvPicPr>
            <a:picLocks noChangeAspect="1"/>
          </p:cNvPicPr>
          <p:nvPr/>
        </p:nvPicPr>
        <p:blipFill>
          <a:blip r:embed="rId2"/>
          <a:srcRect/>
          <a:stretch>
            <a:fillRect/>
          </a:stretch>
        </p:blipFill>
        <p:spPr>
          <a:xfrm>
            <a:off x="466165" y="1981200"/>
            <a:ext cx="8843682" cy="3200400"/>
          </a:xfrm>
          <a:prstGeom prst="rect">
            <a:avLst/>
          </a:prstGeom>
        </p:spPr>
      </p:pic>
      <p:sp>
        <p:nvSpPr>
          <p:cNvPr id="21" name="TextBox 6">
            <a:extLst>
              <a:ext uri="{FF2B5EF4-FFF2-40B4-BE49-F238E27FC236}">
                <a16:creationId xmlns:a16="http://schemas.microsoft.com/office/drawing/2014/main" id="{7565E6E8-A3C2-1F88-9738-93FA4F8F3342}"/>
              </a:ext>
            </a:extLst>
          </p:cNvPr>
          <p:cNvSpPr txBox="1"/>
          <p:nvPr/>
        </p:nvSpPr>
        <p:spPr>
          <a:xfrm>
            <a:off x="466165" y="152400"/>
            <a:ext cx="8234082" cy="1178528"/>
          </a:xfrm>
          <a:prstGeom prst="rect">
            <a:avLst/>
          </a:prstGeom>
        </p:spPr>
        <p:txBody>
          <a:bodyPr wrap="square" lIns="0" tIns="0" rIns="0" bIns="0" rtlCol="0" anchor="t">
            <a:spAutoFit/>
          </a:bodyPr>
          <a:lstStyle/>
          <a:p>
            <a:pPr>
              <a:lnSpc>
                <a:spcPts val="4560"/>
              </a:lnSpc>
            </a:pPr>
            <a:r>
              <a:rPr lang="en-US" sz="3800" b="1" spc="-26" dirty="0">
                <a:solidFill>
                  <a:srgbClr val="00E192"/>
                </a:solidFill>
                <a:latin typeface="Poppins" pitchFamily="2" charset="77"/>
                <a:cs typeface="Poppins" pitchFamily="2" charset="77"/>
              </a:rPr>
              <a:t>BETA COEFFICIENTS AND </a:t>
            </a:r>
          </a:p>
          <a:p>
            <a:pPr>
              <a:lnSpc>
                <a:spcPts val="4560"/>
              </a:lnSpc>
            </a:pPr>
            <a:r>
              <a:rPr lang="en-US" sz="3800" b="1" spc="-26" dirty="0">
                <a:solidFill>
                  <a:srgbClr val="00E192"/>
                </a:solidFill>
                <a:latin typeface="Poppins" pitchFamily="2" charset="77"/>
                <a:cs typeface="Poppins" pitchFamily="2" charset="77"/>
              </a:rPr>
              <a:t>P-VALUES FOR THE BEST MODEL</a:t>
            </a:r>
          </a:p>
        </p:txBody>
      </p:sp>
      <p:pic>
        <p:nvPicPr>
          <p:cNvPr id="22" name="Picture 26">
            <a:extLst>
              <a:ext uri="{FF2B5EF4-FFF2-40B4-BE49-F238E27FC236}">
                <a16:creationId xmlns:a16="http://schemas.microsoft.com/office/drawing/2014/main" id="{C339660C-358B-BE86-CC39-8140F8D24C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381000" y="1303979"/>
            <a:ext cx="625621" cy="143821"/>
          </a:xfrm>
          <a:prstGeom prst="rect">
            <a:avLst/>
          </a:prstGeom>
        </p:spPr>
      </p:pic>
    </p:spTree>
    <p:extLst>
      <p:ext uri="{BB962C8B-B14F-4D97-AF65-F5344CB8AC3E}">
        <p14:creationId xmlns:p14="http://schemas.microsoft.com/office/powerpoint/2010/main" val="30173592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sp>
        <p:nvSpPr>
          <p:cNvPr id="23" name="AutoShape 2">
            <a:extLst>
              <a:ext uri="{FF2B5EF4-FFF2-40B4-BE49-F238E27FC236}">
                <a16:creationId xmlns:a16="http://schemas.microsoft.com/office/drawing/2014/main" id="{AB649129-7314-E0F1-5457-2397D0093297}"/>
              </a:ext>
            </a:extLst>
          </p:cNvPr>
          <p:cNvSpPr/>
          <p:nvPr/>
        </p:nvSpPr>
        <p:spPr>
          <a:xfrm>
            <a:off x="731520" y="3771801"/>
            <a:ext cx="2668134" cy="2946656"/>
          </a:xfrm>
          <a:prstGeom prst="rect">
            <a:avLst/>
          </a:prstGeom>
          <a:solidFill>
            <a:srgbClr val="00E091"/>
          </a:solidFill>
        </p:spPr>
      </p:sp>
      <p:sp>
        <p:nvSpPr>
          <p:cNvPr id="24" name="AutoShape 3">
            <a:extLst>
              <a:ext uri="{FF2B5EF4-FFF2-40B4-BE49-F238E27FC236}">
                <a16:creationId xmlns:a16="http://schemas.microsoft.com/office/drawing/2014/main" id="{B6A0BD4B-D37D-76C1-C5AC-1DD98D532588}"/>
              </a:ext>
            </a:extLst>
          </p:cNvPr>
          <p:cNvSpPr/>
          <p:nvPr/>
        </p:nvSpPr>
        <p:spPr>
          <a:xfrm>
            <a:off x="3594126" y="583267"/>
            <a:ext cx="2668134" cy="2960132"/>
          </a:xfrm>
          <a:prstGeom prst="rect">
            <a:avLst/>
          </a:prstGeom>
          <a:solidFill>
            <a:srgbClr val="00E091"/>
          </a:solidFill>
        </p:spPr>
      </p:sp>
      <p:sp>
        <p:nvSpPr>
          <p:cNvPr id="25" name="AutoShape 4">
            <a:extLst>
              <a:ext uri="{FF2B5EF4-FFF2-40B4-BE49-F238E27FC236}">
                <a16:creationId xmlns:a16="http://schemas.microsoft.com/office/drawing/2014/main" id="{89F0A24B-2432-36E7-91AF-60652FEBD9B9}"/>
              </a:ext>
            </a:extLst>
          </p:cNvPr>
          <p:cNvSpPr/>
          <p:nvPr/>
        </p:nvSpPr>
        <p:spPr>
          <a:xfrm>
            <a:off x="6353945" y="584579"/>
            <a:ext cx="2668134" cy="2960132"/>
          </a:xfrm>
          <a:prstGeom prst="rect">
            <a:avLst/>
          </a:prstGeom>
          <a:solidFill>
            <a:srgbClr val="00E091"/>
          </a:solidFill>
        </p:spPr>
      </p:sp>
      <p:sp>
        <p:nvSpPr>
          <p:cNvPr id="26" name="AutoShape 5">
            <a:extLst>
              <a:ext uri="{FF2B5EF4-FFF2-40B4-BE49-F238E27FC236}">
                <a16:creationId xmlns:a16="http://schemas.microsoft.com/office/drawing/2014/main" id="{9FA05501-1DFE-35F6-B86C-4994AAF03267}"/>
              </a:ext>
            </a:extLst>
          </p:cNvPr>
          <p:cNvSpPr/>
          <p:nvPr/>
        </p:nvSpPr>
        <p:spPr>
          <a:xfrm>
            <a:off x="3542733" y="3771801"/>
            <a:ext cx="2668134" cy="2946656"/>
          </a:xfrm>
          <a:prstGeom prst="rect">
            <a:avLst/>
          </a:prstGeom>
          <a:solidFill>
            <a:srgbClr val="00E091"/>
          </a:solidFill>
        </p:spPr>
      </p:sp>
      <p:sp>
        <p:nvSpPr>
          <p:cNvPr id="27" name="AutoShape 6">
            <a:extLst>
              <a:ext uri="{FF2B5EF4-FFF2-40B4-BE49-F238E27FC236}">
                <a16:creationId xmlns:a16="http://schemas.microsoft.com/office/drawing/2014/main" id="{7B3A1051-E321-E750-8BD4-AA38216DE77A}"/>
              </a:ext>
            </a:extLst>
          </p:cNvPr>
          <p:cNvSpPr/>
          <p:nvPr/>
        </p:nvSpPr>
        <p:spPr>
          <a:xfrm>
            <a:off x="6353946" y="3771800"/>
            <a:ext cx="2668134" cy="2958821"/>
          </a:xfrm>
          <a:prstGeom prst="rect">
            <a:avLst/>
          </a:prstGeom>
          <a:solidFill>
            <a:srgbClr val="00E091"/>
          </a:solidFill>
        </p:spPr>
      </p:sp>
      <p:pic>
        <p:nvPicPr>
          <p:cNvPr id="28" name="Picture 7">
            <a:extLst>
              <a:ext uri="{FF2B5EF4-FFF2-40B4-BE49-F238E27FC236}">
                <a16:creationId xmlns:a16="http://schemas.microsoft.com/office/drawing/2014/main" id="{216DEDA2-FE40-2252-0EA8-7C2BC7F4813B}"/>
              </a:ext>
            </a:extLst>
          </p:cNvPr>
          <p:cNvPicPr>
            <a:picLocks noChangeAspect="1"/>
          </p:cNvPicPr>
          <p:nvPr/>
        </p:nvPicPr>
        <p:blipFill>
          <a:blip r:embed="rId2"/>
          <a:srcRect/>
          <a:stretch>
            <a:fillRect/>
          </a:stretch>
        </p:blipFill>
        <p:spPr>
          <a:xfrm>
            <a:off x="4072114" y="1611568"/>
            <a:ext cx="1746504" cy="736773"/>
          </a:xfrm>
          <a:prstGeom prst="rect">
            <a:avLst/>
          </a:prstGeom>
        </p:spPr>
      </p:pic>
      <p:pic>
        <p:nvPicPr>
          <p:cNvPr id="29" name="Picture 8">
            <a:extLst>
              <a:ext uri="{FF2B5EF4-FFF2-40B4-BE49-F238E27FC236}">
                <a16:creationId xmlns:a16="http://schemas.microsoft.com/office/drawing/2014/main" id="{7F07FDFE-CD33-7BF2-960E-F45705DE5445}"/>
              </a:ext>
            </a:extLst>
          </p:cNvPr>
          <p:cNvPicPr>
            <a:picLocks noChangeAspect="1"/>
          </p:cNvPicPr>
          <p:nvPr/>
        </p:nvPicPr>
        <p:blipFill>
          <a:blip r:embed="rId3"/>
          <a:srcRect/>
          <a:stretch>
            <a:fillRect/>
          </a:stretch>
        </p:blipFill>
        <p:spPr>
          <a:xfrm>
            <a:off x="6816797" y="1615186"/>
            <a:ext cx="1742428" cy="726911"/>
          </a:xfrm>
          <a:prstGeom prst="rect">
            <a:avLst/>
          </a:prstGeom>
        </p:spPr>
      </p:pic>
      <p:pic>
        <p:nvPicPr>
          <p:cNvPr id="30" name="Picture 9">
            <a:extLst>
              <a:ext uri="{FF2B5EF4-FFF2-40B4-BE49-F238E27FC236}">
                <a16:creationId xmlns:a16="http://schemas.microsoft.com/office/drawing/2014/main" id="{76799324-F175-5667-DF4C-9657A50D762D}"/>
              </a:ext>
            </a:extLst>
          </p:cNvPr>
          <p:cNvPicPr>
            <a:picLocks noChangeAspect="1"/>
          </p:cNvPicPr>
          <p:nvPr/>
        </p:nvPicPr>
        <p:blipFill>
          <a:blip r:embed="rId4"/>
          <a:srcRect/>
          <a:stretch>
            <a:fillRect/>
          </a:stretch>
        </p:blipFill>
        <p:spPr>
          <a:xfrm>
            <a:off x="1204098" y="4602595"/>
            <a:ext cx="1746504" cy="723757"/>
          </a:xfrm>
          <a:prstGeom prst="rect">
            <a:avLst/>
          </a:prstGeom>
        </p:spPr>
      </p:pic>
      <p:pic>
        <p:nvPicPr>
          <p:cNvPr id="31" name="Picture 10">
            <a:extLst>
              <a:ext uri="{FF2B5EF4-FFF2-40B4-BE49-F238E27FC236}">
                <a16:creationId xmlns:a16="http://schemas.microsoft.com/office/drawing/2014/main" id="{D79D1127-6522-869B-B87E-7D9A2412BF60}"/>
              </a:ext>
            </a:extLst>
          </p:cNvPr>
          <p:cNvPicPr>
            <a:picLocks noChangeAspect="1"/>
          </p:cNvPicPr>
          <p:nvPr/>
        </p:nvPicPr>
        <p:blipFill>
          <a:blip r:embed="rId5"/>
          <a:srcRect/>
          <a:stretch>
            <a:fillRect/>
          </a:stretch>
        </p:blipFill>
        <p:spPr>
          <a:xfrm>
            <a:off x="4080554" y="4602595"/>
            <a:ext cx="1748746" cy="719384"/>
          </a:xfrm>
          <a:prstGeom prst="rect">
            <a:avLst/>
          </a:prstGeom>
        </p:spPr>
      </p:pic>
      <p:pic>
        <p:nvPicPr>
          <p:cNvPr id="32" name="Picture 11">
            <a:extLst>
              <a:ext uri="{FF2B5EF4-FFF2-40B4-BE49-F238E27FC236}">
                <a16:creationId xmlns:a16="http://schemas.microsoft.com/office/drawing/2014/main" id="{7F4CE760-60B6-080A-5D85-E6E9765977AF}"/>
              </a:ext>
            </a:extLst>
          </p:cNvPr>
          <p:cNvPicPr>
            <a:picLocks noChangeAspect="1"/>
          </p:cNvPicPr>
          <p:nvPr/>
        </p:nvPicPr>
        <p:blipFill>
          <a:blip r:embed="rId6"/>
          <a:srcRect/>
          <a:stretch>
            <a:fillRect/>
          </a:stretch>
        </p:blipFill>
        <p:spPr>
          <a:xfrm>
            <a:off x="6863625" y="4602595"/>
            <a:ext cx="1749378" cy="723487"/>
          </a:xfrm>
          <a:prstGeom prst="rect">
            <a:avLst/>
          </a:prstGeom>
        </p:spPr>
      </p:pic>
      <p:sp>
        <p:nvSpPr>
          <p:cNvPr id="33" name="TextBox 12">
            <a:extLst>
              <a:ext uri="{FF2B5EF4-FFF2-40B4-BE49-F238E27FC236}">
                <a16:creationId xmlns:a16="http://schemas.microsoft.com/office/drawing/2014/main" id="{D7DE74E4-1312-A405-6237-C8481C4C67D3}"/>
              </a:ext>
            </a:extLst>
          </p:cNvPr>
          <p:cNvSpPr txBox="1"/>
          <p:nvPr/>
        </p:nvSpPr>
        <p:spPr>
          <a:xfrm>
            <a:off x="3687060" y="736098"/>
            <a:ext cx="2538707" cy="1038746"/>
          </a:xfrm>
          <a:prstGeom prst="rect">
            <a:avLst/>
          </a:prstGeom>
        </p:spPr>
        <p:txBody>
          <a:bodyPr lIns="0" tIns="0" rIns="0" bIns="0" rtlCol="0" anchor="t">
            <a:spAutoFit/>
          </a:bodyPr>
          <a:lstStyle/>
          <a:p>
            <a:pPr algn="ctr">
              <a:lnSpc>
                <a:spcPts val="1460"/>
              </a:lnSpc>
            </a:pPr>
            <a:r>
              <a:rPr lang="en-US" sz="1506" b="1" spc="150">
                <a:solidFill>
                  <a:srgbClr val="182722"/>
                </a:solidFill>
                <a:latin typeface="Poppins" pitchFamily="2" charset="77"/>
                <a:cs typeface="Poppins" pitchFamily="2" charset="77"/>
              </a:rPr>
              <a:t>SONGS IN MAJOR MODE ARE MORE POPULAR THAN ONES IN MINOR</a:t>
            </a:r>
          </a:p>
          <a:p>
            <a:pPr algn="ctr">
              <a:lnSpc>
                <a:spcPts val="2100"/>
              </a:lnSpc>
            </a:pPr>
            <a:endParaRPr lang="en-US" sz="1506" spc="150">
              <a:solidFill>
                <a:srgbClr val="182722"/>
              </a:solidFill>
              <a:latin typeface="Poppins Light Bold"/>
            </a:endParaRPr>
          </a:p>
        </p:txBody>
      </p:sp>
      <p:sp>
        <p:nvSpPr>
          <p:cNvPr id="34" name="TextBox 13">
            <a:extLst>
              <a:ext uri="{FF2B5EF4-FFF2-40B4-BE49-F238E27FC236}">
                <a16:creationId xmlns:a16="http://schemas.microsoft.com/office/drawing/2014/main" id="{38C1EED2-4EB7-CD07-5500-6B9E1197F127}"/>
              </a:ext>
            </a:extLst>
          </p:cNvPr>
          <p:cNvSpPr txBox="1"/>
          <p:nvPr/>
        </p:nvSpPr>
        <p:spPr>
          <a:xfrm>
            <a:off x="3676013" y="2438400"/>
            <a:ext cx="2538707" cy="905504"/>
          </a:xfrm>
          <a:prstGeom prst="rect">
            <a:avLst/>
          </a:prstGeom>
        </p:spPr>
        <p:txBody>
          <a:bodyPr lIns="0" tIns="0" rIns="0" bIns="0" rtlCol="0" anchor="t">
            <a:spAutoFit/>
          </a:bodyPr>
          <a:lstStyle/>
          <a:p>
            <a:pPr marL="295830" lvl="1" indent="-147915">
              <a:lnSpc>
                <a:spcPts val="1397"/>
              </a:lnSpc>
              <a:buFont typeface="Arial"/>
              <a:buChar char="•"/>
            </a:pPr>
            <a:r>
              <a:rPr lang="en-US" sz="1370" spc="13">
                <a:solidFill>
                  <a:srgbClr val="182722"/>
                </a:solidFill>
                <a:latin typeface="Poppins Light"/>
              </a:rPr>
              <a:t>p-value is close to 1 </a:t>
            </a:r>
          </a:p>
          <a:p>
            <a:pPr marL="295830" lvl="1" indent="-147915">
              <a:lnSpc>
                <a:spcPts val="1397"/>
              </a:lnSpc>
              <a:buFont typeface="Arial"/>
              <a:buChar char="•"/>
            </a:pPr>
            <a:r>
              <a:rPr lang="en-US" sz="1370" spc="13">
                <a:solidFill>
                  <a:srgbClr val="182722"/>
                </a:solidFill>
                <a:latin typeface="Poppins Light"/>
              </a:rPr>
              <a:t>FAIL to reject the null hypothesis</a:t>
            </a:r>
          </a:p>
          <a:p>
            <a:pPr marL="295830" lvl="1" indent="-147915">
              <a:lnSpc>
                <a:spcPts val="1397"/>
              </a:lnSpc>
              <a:buFont typeface="Arial"/>
              <a:buChar char="•"/>
            </a:pPr>
            <a:r>
              <a:rPr lang="en-US" sz="1370" spc="13">
                <a:solidFill>
                  <a:srgbClr val="182722"/>
                </a:solidFill>
                <a:latin typeface="Poppins Light"/>
              </a:rPr>
              <a:t>Songs in minor mode are more popular</a:t>
            </a:r>
          </a:p>
        </p:txBody>
      </p:sp>
      <p:sp>
        <p:nvSpPr>
          <p:cNvPr id="35" name="TextBox 14">
            <a:extLst>
              <a:ext uri="{FF2B5EF4-FFF2-40B4-BE49-F238E27FC236}">
                <a16:creationId xmlns:a16="http://schemas.microsoft.com/office/drawing/2014/main" id="{11CA7504-B1F6-1C66-C17F-0C08D45DF3ED}"/>
              </a:ext>
            </a:extLst>
          </p:cNvPr>
          <p:cNvSpPr txBox="1"/>
          <p:nvPr/>
        </p:nvSpPr>
        <p:spPr>
          <a:xfrm>
            <a:off x="420246" y="273792"/>
            <a:ext cx="2942454" cy="1102097"/>
          </a:xfrm>
          <a:prstGeom prst="rect">
            <a:avLst/>
          </a:prstGeom>
        </p:spPr>
        <p:txBody>
          <a:bodyPr wrap="square" lIns="0" tIns="0" rIns="0" bIns="0" rtlCol="0" anchor="t">
            <a:spAutoFit/>
          </a:bodyPr>
          <a:lstStyle/>
          <a:p>
            <a:r>
              <a:rPr lang="en-US" sz="3581" spc="-35" dirty="0">
                <a:solidFill>
                  <a:srgbClr val="00E192"/>
                </a:solidFill>
                <a:latin typeface="Poppins Bold"/>
              </a:rPr>
              <a:t>HYPOTHESIS</a:t>
            </a:r>
          </a:p>
          <a:p>
            <a:r>
              <a:rPr lang="en-US" sz="3581" spc="-35" dirty="0">
                <a:solidFill>
                  <a:srgbClr val="00E192"/>
                </a:solidFill>
                <a:latin typeface="Poppins Bold"/>
              </a:rPr>
              <a:t>TESTING</a:t>
            </a:r>
          </a:p>
        </p:txBody>
      </p:sp>
      <p:sp>
        <p:nvSpPr>
          <p:cNvPr id="36" name="TextBox 15">
            <a:extLst>
              <a:ext uri="{FF2B5EF4-FFF2-40B4-BE49-F238E27FC236}">
                <a16:creationId xmlns:a16="http://schemas.microsoft.com/office/drawing/2014/main" id="{054D4A83-7147-BDCB-B47B-C0A6B25CF3F7}"/>
              </a:ext>
            </a:extLst>
          </p:cNvPr>
          <p:cNvSpPr txBox="1"/>
          <p:nvPr/>
        </p:nvSpPr>
        <p:spPr>
          <a:xfrm>
            <a:off x="6544894" y="736098"/>
            <a:ext cx="2286236" cy="1038746"/>
          </a:xfrm>
          <a:prstGeom prst="rect">
            <a:avLst/>
          </a:prstGeom>
        </p:spPr>
        <p:txBody>
          <a:bodyPr lIns="0" tIns="0" rIns="0" bIns="0" rtlCol="0" anchor="t">
            <a:spAutoFit/>
          </a:bodyPr>
          <a:lstStyle/>
          <a:p>
            <a:pPr algn="ctr">
              <a:lnSpc>
                <a:spcPts val="1460"/>
              </a:lnSpc>
            </a:pPr>
            <a:r>
              <a:rPr lang="en-US" sz="1506" b="1" spc="150">
                <a:solidFill>
                  <a:srgbClr val="182722"/>
                </a:solidFill>
                <a:latin typeface="Poppins" pitchFamily="2" charset="77"/>
                <a:cs typeface="Poppins" pitchFamily="2" charset="77"/>
              </a:rPr>
              <a:t>FOR A SONG TO BE POPULAR, WE NEED IT TO BE IN A POPULAR KEY</a:t>
            </a:r>
          </a:p>
          <a:p>
            <a:pPr algn="ctr">
              <a:lnSpc>
                <a:spcPts val="2100"/>
              </a:lnSpc>
            </a:pPr>
            <a:endParaRPr lang="en-US" sz="1506" spc="150">
              <a:solidFill>
                <a:srgbClr val="182722"/>
              </a:solidFill>
              <a:latin typeface="Poppins Light Bold"/>
            </a:endParaRPr>
          </a:p>
        </p:txBody>
      </p:sp>
      <p:sp>
        <p:nvSpPr>
          <p:cNvPr id="37" name="TextBox 16">
            <a:extLst>
              <a:ext uri="{FF2B5EF4-FFF2-40B4-BE49-F238E27FC236}">
                <a16:creationId xmlns:a16="http://schemas.microsoft.com/office/drawing/2014/main" id="{AEA483B4-03EB-598D-2E30-A6AE5FE177E4}"/>
              </a:ext>
            </a:extLst>
          </p:cNvPr>
          <p:cNvSpPr txBox="1"/>
          <p:nvPr/>
        </p:nvSpPr>
        <p:spPr>
          <a:xfrm>
            <a:off x="6418658" y="2438400"/>
            <a:ext cx="2538707" cy="1085041"/>
          </a:xfrm>
          <a:prstGeom prst="rect">
            <a:avLst/>
          </a:prstGeom>
        </p:spPr>
        <p:txBody>
          <a:bodyPr lIns="0" tIns="0" rIns="0" bIns="0" rtlCol="0" anchor="t">
            <a:spAutoFit/>
          </a:bodyPr>
          <a:lstStyle/>
          <a:p>
            <a:pPr marL="295830" lvl="1" indent="-147915">
              <a:lnSpc>
                <a:spcPts val="1397"/>
              </a:lnSpc>
              <a:buFont typeface="Arial"/>
              <a:buChar char="•"/>
            </a:pPr>
            <a:r>
              <a:rPr lang="en-US" sz="1370" spc="13">
                <a:solidFill>
                  <a:srgbClr val="182722"/>
                </a:solidFill>
                <a:latin typeface="Poppins Light"/>
              </a:rPr>
              <a:t>p-value is close to 1</a:t>
            </a:r>
          </a:p>
          <a:p>
            <a:pPr marL="295830" lvl="1" indent="-147915">
              <a:lnSpc>
                <a:spcPts val="1397"/>
              </a:lnSpc>
              <a:buFont typeface="Arial"/>
              <a:buChar char="•"/>
            </a:pPr>
            <a:r>
              <a:rPr lang="en-US" sz="1370" spc="13">
                <a:solidFill>
                  <a:srgbClr val="182722"/>
                </a:solidFill>
                <a:latin typeface="Poppins Light"/>
              </a:rPr>
              <a:t>FAIL to reject the null hypothesis</a:t>
            </a:r>
          </a:p>
          <a:p>
            <a:pPr marL="295830" lvl="1" indent="-147915">
              <a:lnSpc>
                <a:spcPts val="1397"/>
              </a:lnSpc>
              <a:buFont typeface="Arial"/>
              <a:buChar char="•"/>
            </a:pPr>
            <a:r>
              <a:rPr lang="en-US" sz="1370" spc="13">
                <a:solidFill>
                  <a:srgbClr val="182722"/>
                </a:solidFill>
                <a:latin typeface="Poppins Light"/>
              </a:rPr>
              <a:t>Songs do not have to be in popular key to be popular</a:t>
            </a:r>
          </a:p>
        </p:txBody>
      </p:sp>
      <p:sp>
        <p:nvSpPr>
          <p:cNvPr id="38" name="TextBox 17">
            <a:extLst>
              <a:ext uri="{FF2B5EF4-FFF2-40B4-BE49-F238E27FC236}">
                <a16:creationId xmlns:a16="http://schemas.microsoft.com/office/drawing/2014/main" id="{DFB9F579-D7E1-37E6-E23C-69B7FF138985}"/>
              </a:ext>
            </a:extLst>
          </p:cNvPr>
          <p:cNvSpPr txBox="1"/>
          <p:nvPr/>
        </p:nvSpPr>
        <p:spPr>
          <a:xfrm>
            <a:off x="861290" y="5453880"/>
            <a:ext cx="2254576" cy="1085041"/>
          </a:xfrm>
          <a:prstGeom prst="rect">
            <a:avLst/>
          </a:prstGeom>
        </p:spPr>
        <p:txBody>
          <a:bodyPr wrap="square" lIns="0" tIns="0" rIns="0" bIns="0" rtlCol="0" anchor="t">
            <a:spAutoFit/>
          </a:bodyPr>
          <a:lstStyle/>
          <a:p>
            <a:pPr marL="295830" lvl="1" indent="-147915">
              <a:lnSpc>
                <a:spcPts val="1397"/>
              </a:lnSpc>
              <a:buFont typeface="Arial"/>
              <a:buChar char="•"/>
            </a:pPr>
            <a:r>
              <a:rPr lang="en-US" sz="1370" spc="13" dirty="0">
                <a:solidFill>
                  <a:srgbClr val="182722"/>
                </a:solidFill>
                <a:latin typeface="Poppins Light"/>
              </a:rPr>
              <a:t>p-value is close to 1 </a:t>
            </a:r>
          </a:p>
          <a:p>
            <a:pPr marL="295830" lvl="1" indent="-147915">
              <a:lnSpc>
                <a:spcPts val="1397"/>
              </a:lnSpc>
              <a:buFont typeface="Arial"/>
              <a:buChar char="•"/>
            </a:pPr>
            <a:r>
              <a:rPr lang="en-US" sz="1370" spc="13" dirty="0">
                <a:solidFill>
                  <a:srgbClr val="182722"/>
                </a:solidFill>
                <a:latin typeface="Poppins Light"/>
              </a:rPr>
              <a:t>FAIL to reject the null hypothesis </a:t>
            </a:r>
          </a:p>
          <a:p>
            <a:pPr marL="295830" lvl="1" indent="-147915">
              <a:lnSpc>
                <a:spcPts val="1397"/>
              </a:lnSpc>
              <a:buFont typeface="Arial"/>
              <a:buChar char="•"/>
            </a:pPr>
            <a:r>
              <a:rPr lang="en-US" sz="1370" spc="13" dirty="0">
                <a:solidFill>
                  <a:srgbClr val="182722"/>
                </a:solidFill>
                <a:latin typeface="Poppins Light"/>
              </a:rPr>
              <a:t>Songs with high noise are not the most popular ones</a:t>
            </a:r>
          </a:p>
        </p:txBody>
      </p:sp>
      <p:sp>
        <p:nvSpPr>
          <p:cNvPr id="39" name="TextBox 18">
            <a:extLst>
              <a:ext uri="{FF2B5EF4-FFF2-40B4-BE49-F238E27FC236}">
                <a16:creationId xmlns:a16="http://schemas.microsoft.com/office/drawing/2014/main" id="{A19929AA-E057-792F-0B57-0F290B8FDE3C}"/>
              </a:ext>
            </a:extLst>
          </p:cNvPr>
          <p:cNvSpPr txBox="1"/>
          <p:nvPr/>
        </p:nvSpPr>
        <p:spPr>
          <a:xfrm>
            <a:off x="861290" y="3869636"/>
            <a:ext cx="2408594" cy="586892"/>
          </a:xfrm>
          <a:prstGeom prst="rect">
            <a:avLst/>
          </a:prstGeom>
        </p:spPr>
        <p:txBody>
          <a:bodyPr lIns="0" tIns="0" rIns="0" bIns="0" rtlCol="0" anchor="t">
            <a:spAutoFit/>
          </a:bodyPr>
          <a:lstStyle/>
          <a:p>
            <a:pPr algn="ctr">
              <a:lnSpc>
                <a:spcPts val="1460"/>
              </a:lnSpc>
            </a:pPr>
            <a:r>
              <a:rPr lang="en-US" sz="1506" b="1" spc="150" dirty="0">
                <a:solidFill>
                  <a:srgbClr val="182722"/>
                </a:solidFill>
                <a:latin typeface="Poppins" pitchFamily="2" charset="77"/>
                <a:cs typeface="Poppins" pitchFamily="2" charset="77"/>
              </a:rPr>
              <a:t>SONGS WITH HIGH NOISE ARE MOST POPULAR</a:t>
            </a:r>
          </a:p>
        </p:txBody>
      </p:sp>
      <p:sp>
        <p:nvSpPr>
          <p:cNvPr id="40" name="TextBox 19">
            <a:extLst>
              <a:ext uri="{FF2B5EF4-FFF2-40B4-BE49-F238E27FC236}">
                <a16:creationId xmlns:a16="http://schemas.microsoft.com/office/drawing/2014/main" id="{48486125-5AC9-6246-2268-B8F68B925AFC}"/>
              </a:ext>
            </a:extLst>
          </p:cNvPr>
          <p:cNvSpPr txBox="1"/>
          <p:nvPr/>
        </p:nvSpPr>
        <p:spPr>
          <a:xfrm>
            <a:off x="3632006" y="3869636"/>
            <a:ext cx="2489588" cy="586892"/>
          </a:xfrm>
          <a:prstGeom prst="rect">
            <a:avLst/>
          </a:prstGeom>
        </p:spPr>
        <p:txBody>
          <a:bodyPr lIns="0" tIns="0" rIns="0" bIns="0" rtlCol="0" anchor="t">
            <a:spAutoFit/>
          </a:bodyPr>
          <a:lstStyle/>
          <a:p>
            <a:pPr algn="ctr">
              <a:lnSpc>
                <a:spcPts val="1460"/>
              </a:lnSpc>
            </a:pPr>
            <a:r>
              <a:rPr lang="en-US" sz="1506" b="1" spc="150">
                <a:solidFill>
                  <a:srgbClr val="182722"/>
                </a:solidFill>
                <a:latin typeface="Poppins" pitchFamily="2" charset="77"/>
                <a:cs typeface="Poppins" pitchFamily="2" charset="77"/>
              </a:rPr>
              <a:t>MOST PEOPLE LIKE LISTENING TO SONGS OF SHORT DURATION</a:t>
            </a:r>
          </a:p>
        </p:txBody>
      </p:sp>
      <p:sp>
        <p:nvSpPr>
          <p:cNvPr id="41" name="TextBox 20">
            <a:extLst>
              <a:ext uri="{FF2B5EF4-FFF2-40B4-BE49-F238E27FC236}">
                <a16:creationId xmlns:a16="http://schemas.microsoft.com/office/drawing/2014/main" id="{DF818695-78CB-6E74-3ADC-777BF1AAF840}"/>
              </a:ext>
            </a:extLst>
          </p:cNvPr>
          <p:cNvSpPr txBox="1"/>
          <p:nvPr/>
        </p:nvSpPr>
        <p:spPr>
          <a:xfrm>
            <a:off x="3672160" y="5453880"/>
            <a:ext cx="2397997" cy="1085041"/>
          </a:xfrm>
          <a:prstGeom prst="rect">
            <a:avLst/>
          </a:prstGeom>
        </p:spPr>
        <p:txBody>
          <a:bodyPr wrap="square" lIns="0" tIns="0" rIns="0" bIns="0" rtlCol="0" anchor="t">
            <a:spAutoFit/>
          </a:bodyPr>
          <a:lstStyle/>
          <a:p>
            <a:pPr marL="295830" lvl="1" indent="-147915">
              <a:lnSpc>
                <a:spcPts val="1397"/>
              </a:lnSpc>
              <a:buFont typeface="Arial"/>
              <a:buChar char="•"/>
            </a:pPr>
            <a:r>
              <a:rPr lang="en-US" sz="1370" spc="13">
                <a:solidFill>
                  <a:srgbClr val="182722"/>
                </a:solidFill>
                <a:latin typeface="Poppins Light"/>
              </a:rPr>
              <a:t>p-value is close to 0</a:t>
            </a:r>
          </a:p>
          <a:p>
            <a:pPr marL="295830" lvl="1" indent="-147915">
              <a:lnSpc>
                <a:spcPts val="1397"/>
              </a:lnSpc>
              <a:buFont typeface="Arial"/>
              <a:buChar char="•"/>
            </a:pPr>
            <a:r>
              <a:rPr lang="en-US" sz="1370" spc="13">
                <a:solidFill>
                  <a:srgbClr val="182722"/>
                </a:solidFill>
                <a:latin typeface="Poppins Light"/>
              </a:rPr>
              <a:t>reject the null hypothesis</a:t>
            </a:r>
          </a:p>
          <a:p>
            <a:pPr marL="295830" lvl="1" indent="-147915">
              <a:lnSpc>
                <a:spcPts val="1397"/>
              </a:lnSpc>
              <a:buFont typeface="Arial"/>
              <a:buChar char="•"/>
            </a:pPr>
            <a:r>
              <a:rPr lang="en-US" sz="1370" spc="13">
                <a:solidFill>
                  <a:srgbClr val="182722"/>
                </a:solidFill>
                <a:latin typeface="Poppins Light"/>
              </a:rPr>
              <a:t>The longer the duration, the lesser its likelihood of being popular</a:t>
            </a:r>
          </a:p>
        </p:txBody>
      </p:sp>
      <p:sp>
        <p:nvSpPr>
          <p:cNvPr id="42" name="TextBox 21">
            <a:extLst>
              <a:ext uri="{FF2B5EF4-FFF2-40B4-BE49-F238E27FC236}">
                <a16:creationId xmlns:a16="http://schemas.microsoft.com/office/drawing/2014/main" id="{E02DBB00-0657-1F55-1213-DFED75481082}"/>
              </a:ext>
            </a:extLst>
          </p:cNvPr>
          <p:cNvSpPr txBox="1"/>
          <p:nvPr/>
        </p:nvSpPr>
        <p:spPr>
          <a:xfrm>
            <a:off x="6396706" y="3869636"/>
            <a:ext cx="2582613" cy="846386"/>
          </a:xfrm>
          <a:prstGeom prst="rect">
            <a:avLst/>
          </a:prstGeom>
        </p:spPr>
        <p:txBody>
          <a:bodyPr lIns="0" tIns="0" rIns="0" bIns="0" rtlCol="0" anchor="t">
            <a:spAutoFit/>
          </a:bodyPr>
          <a:lstStyle/>
          <a:p>
            <a:pPr algn="ctr">
              <a:lnSpc>
                <a:spcPts val="1460"/>
              </a:lnSpc>
            </a:pPr>
            <a:r>
              <a:rPr lang="en-US" sz="1506" b="1" spc="150">
                <a:solidFill>
                  <a:srgbClr val="182722"/>
                </a:solidFill>
                <a:latin typeface="Poppins" pitchFamily="2" charset="77"/>
                <a:cs typeface="Poppins" pitchFamily="2" charset="77"/>
              </a:rPr>
              <a:t>ARTISTS WITH MORE SONGS ARE MORE POPULAR</a:t>
            </a:r>
          </a:p>
          <a:p>
            <a:pPr>
              <a:lnSpc>
                <a:spcPts val="2100"/>
              </a:lnSpc>
            </a:pPr>
            <a:endParaRPr lang="en-US" sz="1506" spc="150">
              <a:solidFill>
                <a:srgbClr val="182722"/>
              </a:solidFill>
              <a:latin typeface="Poppins Light Bold"/>
            </a:endParaRPr>
          </a:p>
        </p:txBody>
      </p:sp>
      <p:sp>
        <p:nvSpPr>
          <p:cNvPr id="43" name="TextBox 22">
            <a:extLst>
              <a:ext uri="{FF2B5EF4-FFF2-40B4-BE49-F238E27FC236}">
                <a16:creationId xmlns:a16="http://schemas.microsoft.com/office/drawing/2014/main" id="{0739F878-039C-F322-1237-B905F76F0FF2}"/>
              </a:ext>
            </a:extLst>
          </p:cNvPr>
          <p:cNvSpPr txBox="1"/>
          <p:nvPr/>
        </p:nvSpPr>
        <p:spPr>
          <a:xfrm>
            <a:off x="6489701" y="5453880"/>
            <a:ext cx="2402610" cy="1264577"/>
          </a:xfrm>
          <a:prstGeom prst="rect">
            <a:avLst/>
          </a:prstGeom>
        </p:spPr>
        <p:txBody>
          <a:bodyPr wrap="square" lIns="0" tIns="0" rIns="0" bIns="0" rtlCol="0" anchor="t">
            <a:spAutoFit/>
          </a:bodyPr>
          <a:lstStyle/>
          <a:p>
            <a:pPr marL="295830" lvl="1" indent="-147915">
              <a:lnSpc>
                <a:spcPts val="1397"/>
              </a:lnSpc>
              <a:buFont typeface="Arial"/>
              <a:buChar char="•"/>
            </a:pPr>
            <a:r>
              <a:rPr lang="en-US" sz="1370" spc="13">
                <a:solidFill>
                  <a:srgbClr val="182722"/>
                </a:solidFill>
                <a:latin typeface="Poppins Light"/>
              </a:rPr>
              <a:t>p-value is close to 1</a:t>
            </a:r>
          </a:p>
          <a:p>
            <a:pPr marL="295830" lvl="1" indent="-147915">
              <a:lnSpc>
                <a:spcPts val="1397"/>
              </a:lnSpc>
              <a:buFont typeface="Arial"/>
              <a:buChar char="•"/>
            </a:pPr>
            <a:r>
              <a:rPr lang="en-US" sz="1370" spc="13">
                <a:solidFill>
                  <a:srgbClr val="182722"/>
                </a:solidFill>
                <a:latin typeface="Poppins Light"/>
              </a:rPr>
              <a:t>FAIL to reject the null hypothesis</a:t>
            </a:r>
          </a:p>
          <a:p>
            <a:pPr marL="295830" lvl="1" indent="-147915">
              <a:lnSpc>
                <a:spcPts val="1397"/>
              </a:lnSpc>
              <a:buFont typeface="Arial"/>
              <a:buChar char="•"/>
            </a:pPr>
            <a:r>
              <a:rPr lang="en-US" sz="1370" spc="13">
                <a:solidFill>
                  <a:srgbClr val="182722"/>
                </a:solidFill>
                <a:latin typeface="Poppins Light"/>
              </a:rPr>
              <a:t>An artist with more songs, is not necessarily always more popular</a:t>
            </a:r>
          </a:p>
        </p:txBody>
      </p:sp>
      <p:sp>
        <p:nvSpPr>
          <p:cNvPr id="44" name="TextBox 43">
            <a:extLst>
              <a:ext uri="{FF2B5EF4-FFF2-40B4-BE49-F238E27FC236}">
                <a16:creationId xmlns:a16="http://schemas.microsoft.com/office/drawing/2014/main" id="{7DA8D978-D2CE-6806-C8E8-32FF75068B4D}"/>
              </a:ext>
            </a:extLst>
          </p:cNvPr>
          <p:cNvSpPr txBox="1"/>
          <p:nvPr/>
        </p:nvSpPr>
        <p:spPr>
          <a:xfrm>
            <a:off x="500094" y="1916968"/>
            <a:ext cx="2862606" cy="789447"/>
          </a:xfrm>
          <a:prstGeom prst="rect">
            <a:avLst/>
          </a:prstGeom>
          <a:noFill/>
        </p:spPr>
        <p:txBody>
          <a:bodyPr wrap="square" rtlCol="0">
            <a:spAutoFit/>
          </a:bodyPr>
          <a:lstStyle/>
          <a:p>
            <a:pPr algn="ctr"/>
            <a:r>
              <a:rPr lang="en-US" sz="1510" dirty="0">
                <a:solidFill>
                  <a:schemeClr val="bg1"/>
                </a:solidFill>
                <a:latin typeface="Poppins" pitchFamily="2" charset="77"/>
                <a:cs typeface="Poppins" pitchFamily="2" charset="77"/>
              </a:rPr>
              <a:t>Significance Level taken for different statistical tests: </a:t>
            </a:r>
          </a:p>
          <a:p>
            <a:pPr algn="ctr"/>
            <a:r>
              <a:rPr lang="en-US" sz="1510" b="1" u="sng" dirty="0">
                <a:solidFill>
                  <a:schemeClr val="bg1"/>
                </a:solidFill>
                <a:latin typeface="Poppins" pitchFamily="2" charset="77"/>
                <a:cs typeface="Poppins" pitchFamily="2" charset="77"/>
              </a:rPr>
              <a:t>0.05</a:t>
            </a:r>
          </a:p>
        </p:txBody>
      </p:sp>
      <p:pic>
        <p:nvPicPr>
          <p:cNvPr id="45" name="Picture 26">
            <a:extLst>
              <a:ext uri="{FF2B5EF4-FFF2-40B4-BE49-F238E27FC236}">
                <a16:creationId xmlns:a16="http://schemas.microsoft.com/office/drawing/2014/main" id="{2CEBFBBD-D5B7-0D31-88BB-7EA033FA1AA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83132" t="34123" r="6071" b="36678"/>
          <a:stretch>
            <a:fillRect/>
          </a:stretch>
        </p:blipFill>
        <p:spPr>
          <a:xfrm>
            <a:off x="418709" y="1303979"/>
            <a:ext cx="625621" cy="143821"/>
          </a:xfrm>
          <a:prstGeom prst="rect">
            <a:avLst/>
          </a:prstGeom>
        </p:spPr>
      </p:pic>
    </p:spTree>
    <p:extLst>
      <p:ext uri="{BB962C8B-B14F-4D97-AF65-F5344CB8AC3E}">
        <p14:creationId xmlns:p14="http://schemas.microsoft.com/office/powerpoint/2010/main" val="25864355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grpSp>
        <p:nvGrpSpPr>
          <p:cNvPr id="18" name="Group 18"/>
          <p:cNvGrpSpPr/>
          <p:nvPr/>
        </p:nvGrpSpPr>
        <p:grpSpPr>
          <a:xfrm>
            <a:off x="457200" y="282353"/>
            <a:ext cx="7455158" cy="909223"/>
            <a:chOff x="-78655" y="288000"/>
            <a:chExt cx="7801205" cy="1212296"/>
          </a:xfrm>
        </p:grpSpPr>
        <p:sp>
          <p:nvSpPr>
            <p:cNvPr id="19" name="TextBox 19"/>
            <p:cNvSpPr txBox="1"/>
            <p:nvPr/>
          </p:nvSpPr>
          <p:spPr>
            <a:xfrm>
              <a:off x="-78655" y="288000"/>
              <a:ext cx="7717546" cy="1212296"/>
            </a:xfrm>
            <a:prstGeom prst="rect">
              <a:avLst/>
            </a:prstGeom>
          </p:spPr>
          <p:txBody>
            <a:bodyPr lIns="0" tIns="0" rIns="0" bIns="0" rtlCol="0" anchor="t">
              <a:spAutoFit/>
            </a:bodyPr>
            <a:lstStyle/>
            <a:p>
              <a:pPr>
                <a:lnSpc>
                  <a:spcPts val="3359"/>
                </a:lnSpc>
              </a:pPr>
              <a:r>
                <a:rPr lang="en-US" sz="3800" spc="139" dirty="0">
                  <a:solidFill>
                    <a:srgbClr val="00E192"/>
                  </a:solidFill>
                  <a:latin typeface="Poppins Bold"/>
                </a:rPr>
                <a:t>MODELING PERFORMANCE</a:t>
              </a:r>
              <a:r>
                <a:rPr lang="en-US" sz="3800" spc="139" dirty="0">
                  <a:solidFill>
                    <a:srgbClr val="FEFEFE"/>
                  </a:solidFill>
                  <a:latin typeface="Poppins Bold"/>
                </a:rPr>
                <a:t> </a:t>
              </a:r>
              <a:r>
                <a:rPr lang="en-US" sz="3800" spc="139" dirty="0">
                  <a:solidFill>
                    <a:srgbClr val="00E192"/>
                  </a:solidFill>
                  <a:latin typeface="Poppins Bold"/>
                </a:rPr>
                <a:t>IMPROVEMENTS</a:t>
              </a:r>
            </a:p>
          </p:txBody>
        </p:sp>
        <p:sp>
          <p:nvSpPr>
            <p:cNvPr id="20" name="TextBox 20"/>
            <p:cNvSpPr txBox="1"/>
            <p:nvPr/>
          </p:nvSpPr>
          <p:spPr>
            <a:xfrm>
              <a:off x="0" y="863021"/>
              <a:ext cx="7722550" cy="409998"/>
            </a:xfrm>
            <a:prstGeom prst="rect">
              <a:avLst/>
            </a:prstGeom>
          </p:spPr>
          <p:txBody>
            <a:bodyPr lIns="0" tIns="0" rIns="0" bIns="0" rtlCol="0" anchor="t">
              <a:spAutoFit/>
            </a:bodyPr>
            <a:lstStyle/>
            <a:p>
              <a:pPr>
                <a:lnSpc>
                  <a:spcPts val="2700"/>
                </a:lnSpc>
              </a:pPr>
              <a:endParaRPr/>
            </a:p>
          </p:txBody>
        </p:sp>
      </p:grpSp>
      <p:sp>
        <p:nvSpPr>
          <p:cNvPr id="24" name="TextBox 23">
            <a:extLst>
              <a:ext uri="{FF2B5EF4-FFF2-40B4-BE49-F238E27FC236}">
                <a16:creationId xmlns:a16="http://schemas.microsoft.com/office/drawing/2014/main" id="{F9F6425D-14D2-8AAB-F96C-E3C081D5A76C}"/>
              </a:ext>
            </a:extLst>
          </p:cNvPr>
          <p:cNvSpPr txBox="1"/>
          <p:nvPr/>
        </p:nvSpPr>
        <p:spPr>
          <a:xfrm>
            <a:off x="372799" y="1475484"/>
            <a:ext cx="6362175" cy="400110"/>
          </a:xfrm>
          <a:prstGeom prst="rect">
            <a:avLst/>
          </a:prstGeom>
          <a:noFill/>
        </p:spPr>
        <p:txBody>
          <a:bodyPr wrap="square">
            <a:spAutoFit/>
          </a:bodyPr>
          <a:lstStyle/>
          <a:p>
            <a:r>
              <a:rPr lang="en-US" sz="2000" spc="18" dirty="0">
                <a:solidFill>
                  <a:schemeClr val="bg1"/>
                </a:solidFill>
                <a:latin typeface="Poppins Light"/>
              </a:rPr>
              <a:t>Performance of model on test data (20% Split):</a:t>
            </a:r>
            <a:endParaRPr lang="en-US" sz="2000" dirty="0">
              <a:solidFill>
                <a:schemeClr val="bg1"/>
              </a:solidFill>
            </a:endParaRPr>
          </a:p>
        </p:txBody>
      </p:sp>
      <p:sp>
        <p:nvSpPr>
          <p:cNvPr id="27" name="TextBox 2">
            <a:extLst>
              <a:ext uri="{FF2B5EF4-FFF2-40B4-BE49-F238E27FC236}">
                <a16:creationId xmlns:a16="http://schemas.microsoft.com/office/drawing/2014/main" id="{67ED3469-6768-8B41-4787-1797C177EA74}"/>
              </a:ext>
            </a:extLst>
          </p:cNvPr>
          <p:cNvSpPr txBox="1"/>
          <p:nvPr/>
        </p:nvSpPr>
        <p:spPr>
          <a:xfrm rot="5400000">
            <a:off x="5410130" y="2906388"/>
            <a:ext cx="7620141" cy="1524000"/>
          </a:xfrm>
          <a:prstGeom prst="rect">
            <a:avLst/>
          </a:prstGeom>
        </p:spPr>
        <p:txBody>
          <a:bodyPr lIns="0" tIns="0" rIns="0" bIns="0" rtlCol="0" anchor="t">
            <a:spAutoFit/>
          </a:bodyPr>
          <a:lstStyle/>
          <a:p>
            <a:pPr algn="ctr">
              <a:lnSpc>
                <a:spcPts val="12000"/>
              </a:lnSpc>
            </a:pPr>
            <a:r>
              <a:rPr lang="en-US" sz="10000" spc="-100" dirty="0">
                <a:solidFill>
                  <a:srgbClr val="00E091">
                    <a:alpha val="44706"/>
                  </a:srgbClr>
                </a:solidFill>
                <a:latin typeface="Poppins" pitchFamily="2" charset="77"/>
                <a:cs typeface="Poppins" pitchFamily="2" charset="77"/>
              </a:rPr>
              <a:t>STREAMING</a:t>
            </a:r>
          </a:p>
        </p:txBody>
      </p:sp>
      <p:sp>
        <p:nvSpPr>
          <p:cNvPr id="28" name="TextBox 3">
            <a:extLst>
              <a:ext uri="{FF2B5EF4-FFF2-40B4-BE49-F238E27FC236}">
                <a16:creationId xmlns:a16="http://schemas.microsoft.com/office/drawing/2014/main" id="{15A95B46-BB20-FE91-3606-4F3D4BBB2EC7}"/>
              </a:ext>
            </a:extLst>
          </p:cNvPr>
          <p:cNvSpPr txBox="1"/>
          <p:nvPr/>
        </p:nvSpPr>
        <p:spPr>
          <a:xfrm rot="5400000">
            <a:off x="4350053" y="2910870"/>
            <a:ext cx="7620141" cy="1524000"/>
          </a:xfrm>
          <a:prstGeom prst="rect">
            <a:avLst/>
          </a:prstGeom>
        </p:spPr>
        <p:txBody>
          <a:bodyPr lIns="0" tIns="0" rIns="0" bIns="0" rtlCol="0" anchor="t">
            <a:spAutoFit/>
          </a:bodyPr>
          <a:lstStyle/>
          <a:p>
            <a:pPr algn="ctr">
              <a:lnSpc>
                <a:spcPts val="12000"/>
              </a:lnSpc>
            </a:pPr>
            <a:r>
              <a:rPr lang="en-US" sz="10000" spc="-100" dirty="0">
                <a:solidFill>
                  <a:srgbClr val="00E091">
                    <a:alpha val="19608"/>
                  </a:srgbClr>
                </a:solidFill>
                <a:latin typeface="Poppins" pitchFamily="2" charset="77"/>
                <a:cs typeface="Poppins" pitchFamily="2" charset="77"/>
              </a:rPr>
              <a:t>STREAMING</a:t>
            </a:r>
          </a:p>
        </p:txBody>
      </p:sp>
      <p:sp>
        <p:nvSpPr>
          <p:cNvPr id="29" name="TextBox 4">
            <a:extLst>
              <a:ext uri="{FF2B5EF4-FFF2-40B4-BE49-F238E27FC236}">
                <a16:creationId xmlns:a16="http://schemas.microsoft.com/office/drawing/2014/main" id="{8DF5165F-7CFE-3DB5-7981-2479A0208E80}"/>
              </a:ext>
            </a:extLst>
          </p:cNvPr>
          <p:cNvSpPr txBox="1"/>
          <p:nvPr/>
        </p:nvSpPr>
        <p:spPr>
          <a:xfrm rot="5400000">
            <a:off x="3276529" y="2906388"/>
            <a:ext cx="7620141" cy="1524000"/>
          </a:xfrm>
          <a:prstGeom prst="rect">
            <a:avLst/>
          </a:prstGeom>
        </p:spPr>
        <p:txBody>
          <a:bodyPr lIns="0" tIns="0" rIns="0" bIns="0" rtlCol="0" anchor="t">
            <a:spAutoFit/>
          </a:bodyPr>
          <a:lstStyle/>
          <a:p>
            <a:pPr algn="ctr">
              <a:lnSpc>
                <a:spcPts val="12000"/>
              </a:lnSpc>
            </a:pPr>
            <a:r>
              <a:rPr lang="en-US" sz="10000" spc="-100" dirty="0">
                <a:solidFill>
                  <a:srgbClr val="00E091">
                    <a:alpha val="4706"/>
                  </a:srgbClr>
                </a:solidFill>
                <a:latin typeface="Poppins" pitchFamily="2" charset="77"/>
                <a:cs typeface="Poppins" pitchFamily="2" charset="77"/>
              </a:rPr>
              <a:t>STREAMING</a:t>
            </a:r>
          </a:p>
        </p:txBody>
      </p:sp>
      <p:graphicFrame>
        <p:nvGraphicFramePr>
          <p:cNvPr id="22" name="Table 22">
            <a:extLst>
              <a:ext uri="{FF2B5EF4-FFF2-40B4-BE49-F238E27FC236}">
                <a16:creationId xmlns:a16="http://schemas.microsoft.com/office/drawing/2014/main" id="{0CED66E5-0AFF-3BA2-C212-A8E8E2E0470F}"/>
              </a:ext>
            </a:extLst>
          </p:cNvPr>
          <p:cNvGraphicFramePr>
            <a:graphicFrameLocks noGrp="1"/>
          </p:cNvGraphicFramePr>
          <p:nvPr>
            <p:extLst>
              <p:ext uri="{D42A27DB-BD31-4B8C-83A1-F6EECF244321}">
                <p14:modId xmlns:p14="http://schemas.microsoft.com/office/powerpoint/2010/main" val="35285188"/>
              </p:ext>
            </p:extLst>
          </p:nvPr>
        </p:nvGraphicFramePr>
        <p:xfrm>
          <a:off x="457200" y="1986125"/>
          <a:ext cx="8839200" cy="3031146"/>
        </p:xfrm>
        <a:graphic>
          <a:graphicData uri="http://schemas.openxmlformats.org/drawingml/2006/table">
            <a:tbl>
              <a:tblPr firstRow="1" bandRow="1">
                <a:tableStyleId>{073A0DAA-6AF3-43AB-8588-CEC1D06C72B9}</a:tableStyleId>
              </a:tblPr>
              <a:tblGrid>
                <a:gridCol w="4419600">
                  <a:extLst>
                    <a:ext uri="{9D8B030D-6E8A-4147-A177-3AD203B41FA5}">
                      <a16:colId xmlns:a16="http://schemas.microsoft.com/office/drawing/2014/main" val="3335583872"/>
                    </a:ext>
                  </a:extLst>
                </a:gridCol>
                <a:gridCol w="4419600">
                  <a:extLst>
                    <a:ext uri="{9D8B030D-6E8A-4147-A177-3AD203B41FA5}">
                      <a16:colId xmlns:a16="http://schemas.microsoft.com/office/drawing/2014/main" val="584449658"/>
                    </a:ext>
                  </a:extLst>
                </a:gridCol>
              </a:tblGrid>
              <a:tr h="712041">
                <a:tc>
                  <a:txBody>
                    <a:bodyPr/>
                    <a:lstStyle/>
                    <a:p>
                      <a:pPr algn="ctr"/>
                      <a:r>
                        <a:rPr lang="en-US" sz="2000" dirty="0">
                          <a:solidFill>
                            <a:schemeClr val="bg1"/>
                          </a:solidFill>
                          <a:latin typeface="Poppins" pitchFamily="2" charset="77"/>
                          <a:cs typeface="Poppins" pitchFamily="2" charset="77"/>
                        </a:rPr>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000">
                          <a:solidFill>
                            <a:schemeClr val="bg1"/>
                          </a:solidFill>
                          <a:latin typeface="Poppins" pitchFamily="2" charset="77"/>
                          <a:cs typeface="Poppins" pitchFamily="2" charset="77"/>
                        </a:rPr>
                        <a:t>RMSE on test 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11574817"/>
                  </a:ext>
                </a:extLst>
              </a:tr>
              <a:tr h="773035">
                <a:tc>
                  <a:txBody>
                    <a:bodyPr/>
                    <a:lstStyle/>
                    <a:p>
                      <a:pPr algn="ctr"/>
                      <a:r>
                        <a:rPr lang="en-US" sz="2000">
                          <a:latin typeface="Poppins" pitchFamily="2" charset="77"/>
                          <a:cs typeface="Poppins" pitchFamily="2" charset="77"/>
                        </a:rPr>
                        <a:t>Best OLS Regressor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000">
                          <a:latin typeface="Poppins" pitchFamily="2" charset="77"/>
                          <a:cs typeface="Poppins" pitchFamily="2" charset="77"/>
                        </a:rPr>
                        <a:t>4.44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698247"/>
                  </a:ext>
                </a:extLst>
              </a:tr>
              <a:tr h="773035">
                <a:tc>
                  <a:txBody>
                    <a:bodyPr/>
                    <a:lstStyle/>
                    <a:p>
                      <a:pPr algn="ctr"/>
                      <a:r>
                        <a:rPr lang="en-US" sz="2000" spc="18" dirty="0">
                          <a:solidFill>
                            <a:srgbClr val="182722"/>
                          </a:solidFill>
                          <a:latin typeface="Poppins" pitchFamily="2" charset="77"/>
                          <a:cs typeface="Poppins" pitchFamily="2" charset="77"/>
                        </a:rPr>
                        <a:t>Random Forest Regressor</a:t>
                      </a:r>
                      <a:endParaRPr lang="en-US" sz="2000" dirty="0">
                        <a:latin typeface="Poppins" pitchFamily="2" charset="77"/>
                        <a:cs typeface="Poppins" pitchFamily="2"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000" dirty="0">
                          <a:latin typeface="Poppins" pitchFamily="2" charset="77"/>
                          <a:cs typeface="Poppins" pitchFamily="2" charset="77"/>
                        </a:rPr>
                        <a:t>4.03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90423192"/>
                  </a:ext>
                </a:extLst>
              </a:tr>
              <a:tr h="773035">
                <a:tc>
                  <a:txBody>
                    <a:bodyPr/>
                    <a:lstStyle/>
                    <a:p>
                      <a:pPr algn="ctr"/>
                      <a:r>
                        <a:rPr lang="en-US" sz="2000" spc="18">
                          <a:solidFill>
                            <a:srgbClr val="182722"/>
                          </a:solidFill>
                          <a:latin typeface="Poppins" pitchFamily="2" charset="77"/>
                          <a:cs typeface="Poppins" pitchFamily="2" charset="77"/>
                        </a:rPr>
                        <a:t>CatBoost with GridSearch CV</a:t>
                      </a:r>
                      <a:endParaRPr lang="en-US" sz="2000">
                        <a:latin typeface="Poppins" pitchFamily="2" charset="77"/>
                        <a:cs typeface="Poppins" pitchFamily="2"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000" dirty="0">
                          <a:latin typeface="Poppins" pitchFamily="2" charset="77"/>
                          <a:cs typeface="Poppins" pitchFamily="2" charset="77"/>
                        </a:rPr>
                        <a:t>3.81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26050889"/>
                  </a:ext>
                </a:extLst>
              </a:tr>
            </a:tbl>
          </a:graphicData>
        </a:graphic>
      </p:graphicFrame>
      <p:pic>
        <p:nvPicPr>
          <p:cNvPr id="2" name="Picture 1">
            <a:extLst>
              <a:ext uri="{FF2B5EF4-FFF2-40B4-BE49-F238E27FC236}">
                <a16:creationId xmlns:a16="http://schemas.microsoft.com/office/drawing/2014/main" id="{7E3241BB-95BA-B8C8-EACE-E8C186180B49}"/>
              </a:ext>
            </a:extLst>
          </p:cNvPr>
          <p:cNvPicPr>
            <a:picLocks noChangeAspect="1"/>
          </p:cNvPicPr>
          <p:nvPr/>
        </p:nvPicPr>
        <p:blipFill>
          <a:blip r:embed="rId2"/>
          <a:stretch>
            <a:fillRect/>
          </a:stretch>
        </p:blipFill>
        <p:spPr>
          <a:xfrm>
            <a:off x="7548744" y="4425950"/>
            <a:ext cx="363614" cy="363614"/>
          </a:xfrm>
          <a:prstGeom prst="rect">
            <a:avLst/>
          </a:prstGeom>
        </p:spPr>
      </p:pic>
      <p:sp>
        <p:nvSpPr>
          <p:cNvPr id="3" name="TextBox 2">
            <a:extLst>
              <a:ext uri="{FF2B5EF4-FFF2-40B4-BE49-F238E27FC236}">
                <a16:creationId xmlns:a16="http://schemas.microsoft.com/office/drawing/2014/main" id="{03D03A08-C440-675C-76F9-1C59289D4BD0}"/>
              </a:ext>
            </a:extLst>
          </p:cNvPr>
          <p:cNvSpPr txBox="1"/>
          <p:nvPr/>
        </p:nvSpPr>
        <p:spPr>
          <a:xfrm>
            <a:off x="457200" y="5039876"/>
            <a:ext cx="7921082" cy="1631216"/>
          </a:xfrm>
          <a:prstGeom prst="rect">
            <a:avLst/>
          </a:prstGeom>
          <a:noFill/>
        </p:spPr>
        <p:txBody>
          <a:bodyPr wrap="square">
            <a:spAutoFit/>
          </a:bodyPr>
          <a:lstStyle>
            <a:defPPr>
              <a:defRPr lang="en-US"/>
            </a:defPPr>
            <a:lvl1pPr>
              <a:defRPr sz="2000" spc="18">
                <a:solidFill>
                  <a:schemeClr val="bg1"/>
                </a:solidFill>
                <a:latin typeface="Poppins Light"/>
              </a:defRPr>
            </a:lvl1pPr>
          </a:lstStyle>
          <a:p>
            <a:endParaRPr lang="en-US" b="1" u="sng" dirty="0"/>
          </a:p>
          <a:p>
            <a:r>
              <a:rPr lang="en-US" b="1" u="sng" dirty="0"/>
              <a:t>Observation: </a:t>
            </a:r>
          </a:p>
          <a:p>
            <a:endParaRPr lang="en-US" b="1" u="sng" dirty="0"/>
          </a:p>
          <a:p>
            <a:r>
              <a:rPr lang="en-US" dirty="0"/>
              <a:t>Cat Boost is the champion model based on RMSE however, </a:t>
            </a:r>
            <a:r>
              <a:rPr lang="en-US" dirty="0" err="1"/>
              <a:t>explainability</a:t>
            </a:r>
            <a:r>
              <a:rPr lang="en-US" dirty="0"/>
              <a:t> is lost as the predictor is a black box function. </a:t>
            </a:r>
          </a:p>
        </p:txBody>
      </p:sp>
      <p:sp>
        <p:nvSpPr>
          <p:cNvPr id="4" name="TextBox 3">
            <a:extLst>
              <a:ext uri="{FF2B5EF4-FFF2-40B4-BE49-F238E27FC236}">
                <a16:creationId xmlns:a16="http://schemas.microsoft.com/office/drawing/2014/main" id="{C661C8C6-D103-8880-C8D5-9FA5AA807415}"/>
              </a:ext>
            </a:extLst>
          </p:cNvPr>
          <p:cNvSpPr txBox="1"/>
          <p:nvPr/>
        </p:nvSpPr>
        <p:spPr>
          <a:xfrm>
            <a:off x="335142" y="7038201"/>
            <a:ext cx="8382000" cy="276999"/>
          </a:xfrm>
          <a:prstGeom prst="rect">
            <a:avLst/>
          </a:prstGeom>
          <a:noFill/>
        </p:spPr>
        <p:txBody>
          <a:bodyPr wrap="square" rtlCol="0">
            <a:spAutoFit/>
          </a:bodyPr>
          <a:lstStyle/>
          <a:p>
            <a:r>
              <a:rPr lang="en-US" sz="1200" i="1" spc="-20">
                <a:solidFill>
                  <a:schemeClr val="bg1"/>
                </a:solidFill>
                <a:latin typeface="Poppins Light"/>
              </a:rPr>
              <a:t> *A train-test split of 80-20 was taken for performance checks</a:t>
            </a:r>
            <a:endParaRPr lang="en-US" sz="1200" i="1">
              <a:solidFill>
                <a:schemeClr val="bg1"/>
              </a:solidFill>
            </a:endParaRPr>
          </a:p>
        </p:txBody>
      </p:sp>
      <p:pic>
        <p:nvPicPr>
          <p:cNvPr id="5" name="Picture 26">
            <a:extLst>
              <a:ext uri="{FF2B5EF4-FFF2-40B4-BE49-F238E27FC236}">
                <a16:creationId xmlns:a16="http://schemas.microsoft.com/office/drawing/2014/main" id="{FFC6B21F-C43A-8E26-F297-F90A46BD68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381000" y="1151579"/>
            <a:ext cx="625621" cy="1438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sp>
        <p:nvSpPr>
          <p:cNvPr id="2" name="AutoShape 2"/>
          <p:cNvSpPr/>
          <p:nvPr/>
        </p:nvSpPr>
        <p:spPr>
          <a:xfrm>
            <a:off x="0" y="2194591"/>
            <a:ext cx="4112517" cy="4029587"/>
          </a:xfrm>
          <a:prstGeom prst="rect">
            <a:avLst/>
          </a:prstGeom>
          <a:solidFill>
            <a:srgbClr val="00E091">
              <a:alpha val="9804"/>
            </a:srgbClr>
          </a:solidFill>
        </p:spPr>
      </p:sp>
      <p:sp>
        <p:nvSpPr>
          <p:cNvPr id="3" name="AutoShape 3"/>
          <p:cNvSpPr/>
          <p:nvPr/>
        </p:nvSpPr>
        <p:spPr>
          <a:xfrm>
            <a:off x="0" y="2194592"/>
            <a:ext cx="4112517" cy="3919248"/>
          </a:xfrm>
          <a:prstGeom prst="rect">
            <a:avLst/>
          </a:prstGeom>
          <a:solidFill>
            <a:srgbClr val="00E091">
              <a:alpha val="40000"/>
            </a:srgbClr>
          </a:solidFill>
        </p:spPr>
      </p:sp>
      <p:sp>
        <p:nvSpPr>
          <p:cNvPr id="4" name="AutoShape 4"/>
          <p:cNvSpPr/>
          <p:nvPr/>
        </p:nvSpPr>
        <p:spPr>
          <a:xfrm>
            <a:off x="0" y="2194591"/>
            <a:ext cx="4112517" cy="3758357"/>
          </a:xfrm>
          <a:prstGeom prst="rect">
            <a:avLst/>
          </a:prstGeom>
          <a:solidFill>
            <a:srgbClr val="00E091">
              <a:alpha val="69804"/>
            </a:srgbClr>
          </a:solidFill>
        </p:spPr>
      </p:sp>
      <p:sp>
        <p:nvSpPr>
          <p:cNvPr id="5" name="AutoShape 5"/>
          <p:cNvSpPr/>
          <p:nvPr/>
        </p:nvSpPr>
        <p:spPr>
          <a:xfrm>
            <a:off x="0" y="990600"/>
            <a:ext cx="4112517" cy="4837347"/>
          </a:xfrm>
          <a:prstGeom prst="rect">
            <a:avLst/>
          </a:prstGeom>
          <a:solidFill>
            <a:srgbClr val="00E091"/>
          </a:solidFill>
        </p:spPr>
        <p:txBody>
          <a:bodyPr/>
          <a:lstStyle/>
          <a:p>
            <a:endParaRPr lang="en-US" dirty="0"/>
          </a:p>
        </p:txBody>
      </p:sp>
      <p:grpSp>
        <p:nvGrpSpPr>
          <p:cNvPr id="6" name="Group 6"/>
          <p:cNvGrpSpPr/>
          <p:nvPr/>
        </p:nvGrpSpPr>
        <p:grpSpPr>
          <a:xfrm>
            <a:off x="406610" y="1170737"/>
            <a:ext cx="3299297" cy="4385988"/>
            <a:chOff x="0" y="-38100"/>
            <a:chExt cx="4399062" cy="5847984"/>
          </a:xfrm>
        </p:grpSpPr>
        <p:grpSp>
          <p:nvGrpSpPr>
            <p:cNvPr id="12" name="Group 12"/>
            <p:cNvGrpSpPr>
              <a:grpSpLocks noChangeAspect="1"/>
            </p:cNvGrpSpPr>
            <p:nvPr/>
          </p:nvGrpSpPr>
          <p:grpSpPr>
            <a:xfrm>
              <a:off x="258974" y="110067"/>
              <a:ext cx="4140088" cy="5589751"/>
              <a:chOff x="0" y="0"/>
              <a:chExt cx="7762665" cy="10480783"/>
            </a:xfrm>
          </p:grpSpPr>
          <p:sp>
            <p:nvSpPr>
              <p:cNvPr id="13" name="Freeform 13"/>
              <p:cNvSpPr/>
              <p:nvPr/>
            </p:nvSpPr>
            <p:spPr>
              <a:xfrm>
                <a:off x="0" y="-6350"/>
                <a:ext cx="7762665" cy="10493484"/>
              </a:xfrm>
              <a:custGeom>
                <a:avLst/>
                <a:gdLst/>
                <a:ahLst/>
                <a:cxnLst/>
                <a:rect l="l" t="t" r="r" b="b"/>
                <a:pathLst>
                  <a:path w="7762665" h="10493484">
                    <a:moveTo>
                      <a:pt x="0" y="0"/>
                    </a:moveTo>
                    <a:lnTo>
                      <a:pt x="7762665" y="0"/>
                    </a:lnTo>
                    <a:lnTo>
                      <a:pt x="7762665" y="12700"/>
                    </a:lnTo>
                    <a:lnTo>
                      <a:pt x="0" y="12700"/>
                    </a:lnTo>
                    <a:close/>
                    <a:moveTo>
                      <a:pt x="0" y="2620196"/>
                    </a:moveTo>
                    <a:lnTo>
                      <a:pt x="7762665" y="2620196"/>
                    </a:lnTo>
                    <a:lnTo>
                      <a:pt x="7762665" y="2632896"/>
                    </a:lnTo>
                    <a:lnTo>
                      <a:pt x="0" y="2632896"/>
                    </a:lnTo>
                    <a:close/>
                    <a:moveTo>
                      <a:pt x="0" y="5240392"/>
                    </a:moveTo>
                    <a:lnTo>
                      <a:pt x="7762665" y="5240392"/>
                    </a:lnTo>
                    <a:lnTo>
                      <a:pt x="7762665" y="5253092"/>
                    </a:lnTo>
                    <a:lnTo>
                      <a:pt x="0" y="5253092"/>
                    </a:lnTo>
                    <a:close/>
                    <a:moveTo>
                      <a:pt x="0" y="7860588"/>
                    </a:moveTo>
                    <a:lnTo>
                      <a:pt x="7762665" y="7860588"/>
                    </a:lnTo>
                    <a:lnTo>
                      <a:pt x="7762665" y="7873288"/>
                    </a:lnTo>
                    <a:lnTo>
                      <a:pt x="0" y="7873288"/>
                    </a:lnTo>
                    <a:close/>
                    <a:moveTo>
                      <a:pt x="0" y="10480784"/>
                    </a:moveTo>
                    <a:lnTo>
                      <a:pt x="7762665" y="10480784"/>
                    </a:lnTo>
                    <a:lnTo>
                      <a:pt x="7762665" y="10493484"/>
                    </a:lnTo>
                    <a:lnTo>
                      <a:pt x="0" y="10493484"/>
                    </a:lnTo>
                    <a:close/>
                  </a:path>
                </a:pathLst>
              </a:custGeom>
              <a:solidFill>
                <a:srgbClr val="222222">
                  <a:alpha val="24706"/>
                </a:srgbClr>
              </a:solidFill>
            </p:spPr>
          </p:sp>
        </p:grpSp>
        <p:sp>
          <p:nvSpPr>
            <p:cNvPr id="14" name="TextBox 14"/>
            <p:cNvSpPr txBox="1"/>
            <p:nvPr/>
          </p:nvSpPr>
          <p:spPr>
            <a:xfrm>
              <a:off x="0" y="-38100"/>
              <a:ext cx="258974" cy="258233"/>
            </a:xfrm>
            <a:prstGeom prst="rect">
              <a:avLst/>
            </a:prstGeom>
          </p:spPr>
          <p:txBody>
            <a:bodyPr lIns="0" tIns="0" rIns="0" bIns="0" rtlCol="0" anchor="t">
              <a:spAutoFit/>
            </a:bodyPr>
            <a:lstStyle/>
            <a:p>
              <a:pPr algn="r">
                <a:lnSpc>
                  <a:spcPts val="1539"/>
                </a:lnSpc>
              </a:pPr>
              <a:r>
                <a:rPr lang="en-US" sz="1100" dirty="0">
                  <a:solidFill>
                    <a:srgbClr val="182722"/>
                  </a:solidFill>
                  <a:latin typeface="Arimo"/>
                </a:rPr>
                <a:t>40 </a:t>
              </a:r>
            </a:p>
          </p:txBody>
        </p:sp>
        <p:sp>
          <p:nvSpPr>
            <p:cNvPr id="15" name="TextBox 15"/>
            <p:cNvSpPr txBox="1"/>
            <p:nvPr/>
          </p:nvSpPr>
          <p:spPr>
            <a:xfrm>
              <a:off x="0" y="1359338"/>
              <a:ext cx="258974" cy="258233"/>
            </a:xfrm>
            <a:prstGeom prst="rect">
              <a:avLst/>
            </a:prstGeom>
          </p:spPr>
          <p:txBody>
            <a:bodyPr lIns="0" tIns="0" rIns="0" bIns="0" rtlCol="0" anchor="t">
              <a:spAutoFit/>
            </a:bodyPr>
            <a:lstStyle/>
            <a:p>
              <a:pPr algn="r">
                <a:lnSpc>
                  <a:spcPts val="1539"/>
                </a:lnSpc>
              </a:pPr>
              <a:r>
                <a:rPr lang="en-US" sz="1100">
                  <a:solidFill>
                    <a:srgbClr val="182722"/>
                  </a:solidFill>
                  <a:latin typeface="Arimo"/>
                </a:rPr>
                <a:t>30 </a:t>
              </a:r>
            </a:p>
          </p:txBody>
        </p:sp>
        <p:sp>
          <p:nvSpPr>
            <p:cNvPr id="16" name="TextBox 16"/>
            <p:cNvSpPr txBox="1"/>
            <p:nvPr/>
          </p:nvSpPr>
          <p:spPr>
            <a:xfrm>
              <a:off x="0" y="2756776"/>
              <a:ext cx="258974" cy="258233"/>
            </a:xfrm>
            <a:prstGeom prst="rect">
              <a:avLst/>
            </a:prstGeom>
          </p:spPr>
          <p:txBody>
            <a:bodyPr lIns="0" tIns="0" rIns="0" bIns="0" rtlCol="0" anchor="t">
              <a:spAutoFit/>
            </a:bodyPr>
            <a:lstStyle/>
            <a:p>
              <a:pPr algn="r">
                <a:lnSpc>
                  <a:spcPts val="1539"/>
                </a:lnSpc>
              </a:pPr>
              <a:r>
                <a:rPr lang="en-US" sz="1100">
                  <a:solidFill>
                    <a:srgbClr val="182722"/>
                  </a:solidFill>
                  <a:latin typeface="Arimo"/>
                </a:rPr>
                <a:t>20 </a:t>
              </a:r>
            </a:p>
          </p:txBody>
        </p:sp>
        <p:sp>
          <p:nvSpPr>
            <p:cNvPr id="17" name="TextBox 17"/>
            <p:cNvSpPr txBox="1"/>
            <p:nvPr/>
          </p:nvSpPr>
          <p:spPr>
            <a:xfrm>
              <a:off x="0" y="4154213"/>
              <a:ext cx="258974" cy="258233"/>
            </a:xfrm>
            <a:prstGeom prst="rect">
              <a:avLst/>
            </a:prstGeom>
          </p:spPr>
          <p:txBody>
            <a:bodyPr lIns="0" tIns="0" rIns="0" bIns="0" rtlCol="0" anchor="t">
              <a:spAutoFit/>
            </a:bodyPr>
            <a:lstStyle/>
            <a:p>
              <a:pPr algn="r">
                <a:lnSpc>
                  <a:spcPts val="1539"/>
                </a:lnSpc>
              </a:pPr>
              <a:r>
                <a:rPr lang="en-US" sz="1100">
                  <a:solidFill>
                    <a:srgbClr val="182722"/>
                  </a:solidFill>
                  <a:latin typeface="Arimo"/>
                </a:rPr>
                <a:t>10 </a:t>
              </a:r>
            </a:p>
          </p:txBody>
        </p:sp>
        <p:sp>
          <p:nvSpPr>
            <p:cNvPr id="18" name="TextBox 18"/>
            <p:cNvSpPr txBox="1"/>
            <p:nvPr/>
          </p:nvSpPr>
          <p:spPr>
            <a:xfrm>
              <a:off x="103611" y="5551651"/>
              <a:ext cx="155363" cy="258233"/>
            </a:xfrm>
            <a:prstGeom prst="rect">
              <a:avLst/>
            </a:prstGeom>
          </p:spPr>
          <p:txBody>
            <a:bodyPr lIns="0" tIns="0" rIns="0" bIns="0" rtlCol="0" anchor="t">
              <a:spAutoFit/>
            </a:bodyPr>
            <a:lstStyle/>
            <a:p>
              <a:pPr algn="r">
                <a:lnSpc>
                  <a:spcPts val="1539"/>
                </a:lnSpc>
              </a:pPr>
              <a:r>
                <a:rPr lang="en-US" sz="1100">
                  <a:solidFill>
                    <a:srgbClr val="182722"/>
                  </a:solidFill>
                  <a:latin typeface="Arimo"/>
                </a:rPr>
                <a:t>0 </a:t>
              </a:r>
            </a:p>
          </p:txBody>
        </p:sp>
        <p:grpSp>
          <p:nvGrpSpPr>
            <p:cNvPr id="19" name="Group 19"/>
            <p:cNvGrpSpPr>
              <a:grpSpLocks noChangeAspect="1"/>
            </p:cNvGrpSpPr>
            <p:nvPr/>
          </p:nvGrpSpPr>
          <p:grpSpPr>
            <a:xfrm>
              <a:off x="258974" y="110067"/>
              <a:ext cx="4140088" cy="5589751"/>
              <a:chOff x="0" y="0"/>
              <a:chExt cx="7762665" cy="10480783"/>
            </a:xfrm>
          </p:grpSpPr>
          <p:sp>
            <p:nvSpPr>
              <p:cNvPr id="20" name="Freeform 20"/>
              <p:cNvSpPr/>
              <p:nvPr/>
            </p:nvSpPr>
            <p:spPr>
              <a:xfrm>
                <a:off x="712766" y="3651178"/>
                <a:ext cx="1638929" cy="2176470"/>
              </a:xfrm>
              <a:custGeom>
                <a:avLst/>
                <a:gdLst/>
                <a:ahLst/>
                <a:cxnLst/>
                <a:rect l="l" t="t" r="r" b="b"/>
                <a:pathLst>
                  <a:path w="1638929" h="2176470">
                    <a:moveTo>
                      <a:pt x="127000" y="2113253"/>
                    </a:moveTo>
                    <a:cubicBezTo>
                      <a:pt x="126844" y="2078294"/>
                      <a:pt x="98460" y="2050036"/>
                      <a:pt x="63500" y="2050036"/>
                    </a:cubicBezTo>
                    <a:cubicBezTo>
                      <a:pt x="28541" y="2050036"/>
                      <a:pt x="157" y="2078294"/>
                      <a:pt x="0" y="2113253"/>
                    </a:cubicBezTo>
                    <a:cubicBezTo>
                      <a:pt x="157" y="2148212"/>
                      <a:pt x="28541" y="2176469"/>
                      <a:pt x="63500" y="2176469"/>
                    </a:cubicBezTo>
                    <a:cubicBezTo>
                      <a:pt x="98460" y="2176469"/>
                      <a:pt x="126844" y="2148212"/>
                      <a:pt x="127000" y="2113253"/>
                    </a:cubicBezTo>
                    <a:close/>
                    <a:moveTo>
                      <a:pt x="40604" y="2096156"/>
                    </a:moveTo>
                    <a:lnTo>
                      <a:pt x="86397" y="2130350"/>
                    </a:lnTo>
                    <a:lnTo>
                      <a:pt x="1638930" y="34193"/>
                    </a:lnTo>
                    <a:lnTo>
                      <a:pt x="1593137" y="0"/>
                    </a:lnTo>
                    <a:close/>
                  </a:path>
                </a:pathLst>
              </a:custGeom>
              <a:solidFill>
                <a:srgbClr val="1C2529"/>
              </a:solidFill>
            </p:spPr>
          </p:sp>
          <p:sp>
            <p:nvSpPr>
              <p:cNvPr id="21" name="Freeform 21"/>
              <p:cNvSpPr/>
              <p:nvPr/>
            </p:nvSpPr>
            <p:spPr>
              <a:xfrm>
                <a:off x="2265300" y="3605057"/>
                <a:ext cx="1628857" cy="874811"/>
              </a:xfrm>
              <a:custGeom>
                <a:avLst/>
                <a:gdLst/>
                <a:ahLst/>
                <a:cxnLst/>
                <a:rect l="l" t="t" r="r" b="b"/>
                <a:pathLst>
                  <a:path w="1628857" h="874811">
                    <a:moveTo>
                      <a:pt x="127000" y="63217"/>
                    </a:moveTo>
                    <a:cubicBezTo>
                      <a:pt x="126843" y="28258"/>
                      <a:pt x="98459" y="0"/>
                      <a:pt x="63500" y="0"/>
                    </a:cubicBezTo>
                    <a:cubicBezTo>
                      <a:pt x="28540" y="0"/>
                      <a:pt x="156" y="28258"/>
                      <a:pt x="0" y="63217"/>
                    </a:cubicBezTo>
                    <a:cubicBezTo>
                      <a:pt x="156" y="98176"/>
                      <a:pt x="28540" y="126434"/>
                      <a:pt x="63500" y="126434"/>
                    </a:cubicBezTo>
                    <a:cubicBezTo>
                      <a:pt x="98459" y="126434"/>
                      <a:pt x="126843" y="98176"/>
                      <a:pt x="127000" y="63217"/>
                    </a:cubicBezTo>
                    <a:close/>
                    <a:moveTo>
                      <a:pt x="76324" y="37682"/>
                    </a:moveTo>
                    <a:lnTo>
                      <a:pt x="50675" y="88753"/>
                    </a:lnTo>
                    <a:lnTo>
                      <a:pt x="1603208" y="874812"/>
                    </a:lnTo>
                    <a:lnTo>
                      <a:pt x="1628856" y="823740"/>
                    </a:lnTo>
                    <a:close/>
                  </a:path>
                </a:pathLst>
              </a:custGeom>
              <a:solidFill>
                <a:srgbClr val="1C2529"/>
              </a:solidFill>
            </p:spPr>
          </p:sp>
          <p:sp>
            <p:nvSpPr>
              <p:cNvPr id="22" name="Freeform 22"/>
              <p:cNvSpPr/>
              <p:nvPr/>
            </p:nvSpPr>
            <p:spPr>
              <a:xfrm>
                <a:off x="3817832" y="1297364"/>
                <a:ext cx="1641614" cy="3220186"/>
              </a:xfrm>
              <a:custGeom>
                <a:avLst/>
                <a:gdLst/>
                <a:ahLst/>
                <a:cxnLst/>
                <a:rect l="l" t="t" r="r" b="b"/>
                <a:pathLst>
                  <a:path w="1641614" h="3220186">
                    <a:moveTo>
                      <a:pt x="127000" y="3156969"/>
                    </a:moveTo>
                    <a:cubicBezTo>
                      <a:pt x="126844" y="3122010"/>
                      <a:pt x="98460" y="3093752"/>
                      <a:pt x="63500" y="3093752"/>
                    </a:cubicBezTo>
                    <a:cubicBezTo>
                      <a:pt x="28541" y="3093752"/>
                      <a:pt x="157" y="3122010"/>
                      <a:pt x="0" y="3156969"/>
                    </a:cubicBezTo>
                    <a:cubicBezTo>
                      <a:pt x="157" y="3191928"/>
                      <a:pt x="28541" y="3220185"/>
                      <a:pt x="63500" y="3220185"/>
                    </a:cubicBezTo>
                    <a:cubicBezTo>
                      <a:pt x="98460" y="3220185"/>
                      <a:pt x="126844" y="3191928"/>
                      <a:pt x="127000" y="3156969"/>
                    </a:cubicBezTo>
                    <a:close/>
                    <a:moveTo>
                      <a:pt x="37920" y="3144235"/>
                    </a:moveTo>
                    <a:lnTo>
                      <a:pt x="89081" y="3169703"/>
                    </a:lnTo>
                    <a:lnTo>
                      <a:pt x="1641614" y="25468"/>
                    </a:lnTo>
                    <a:lnTo>
                      <a:pt x="1590453" y="0"/>
                    </a:lnTo>
                    <a:close/>
                  </a:path>
                </a:pathLst>
              </a:custGeom>
              <a:solidFill>
                <a:srgbClr val="1C2529"/>
              </a:solidFill>
            </p:spPr>
          </p:sp>
          <p:sp>
            <p:nvSpPr>
              <p:cNvPr id="23" name="Freeform 23"/>
              <p:cNvSpPr/>
              <p:nvPr/>
            </p:nvSpPr>
            <p:spPr>
              <a:xfrm>
                <a:off x="5370366" y="984862"/>
                <a:ext cx="1679533" cy="388453"/>
              </a:xfrm>
              <a:custGeom>
                <a:avLst/>
                <a:gdLst/>
                <a:ahLst/>
                <a:cxnLst/>
                <a:rect l="l" t="t" r="r" b="b"/>
                <a:pathLst>
                  <a:path w="1679533" h="388453">
                    <a:moveTo>
                      <a:pt x="127000" y="325236"/>
                    </a:moveTo>
                    <a:cubicBezTo>
                      <a:pt x="126843" y="290277"/>
                      <a:pt x="98459" y="262019"/>
                      <a:pt x="63500" y="262019"/>
                    </a:cubicBezTo>
                    <a:cubicBezTo>
                      <a:pt x="28540" y="262019"/>
                      <a:pt x="156" y="290277"/>
                      <a:pt x="0" y="325236"/>
                    </a:cubicBezTo>
                    <a:cubicBezTo>
                      <a:pt x="156" y="360195"/>
                      <a:pt x="28540" y="388453"/>
                      <a:pt x="63500" y="388453"/>
                    </a:cubicBezTo>
                    <a:cubicBezTo>
                      <a:pt x="98459" y="388453"/>
                      <a:pt x="126843" y="360195"/>
                      <a:pt x="127000" y="325236"/>
                    </a:cubicBezTo>
                    <a:close/>
                    <a:moveTo>
                      <a:pt x="58782" y="297053"/>
                    </a:moveTo>
                    <a:lnTo>
                      <a:pt x="68218" y="353419"/>
                    </a:lnTo>
                    <a:lnTo>
                      <a:pt x="1620751" y="91399"/>
                    </a:lnTo>
                    <a:lnTo>
                      <a:pt x="1611315" y="35033"/>
                    </a:lnTo>
                    <a:close/>
                    <a:moveTo>
                      <a:pt x="1679532" y="63216"/>
                    </a:moveTo>
                    <a:cubicBezTo>
                      <a:pt x="1679376" y="28257"/>
                      <a:pt x="1650992" y="0"/>
                      <a:pt x="1616032" y="0"/>
                    </a:cubicBezTo>
                    <a:cubicBezTo>
                      <a:pt x="1581072" y="0"/>
                      <a:pt x="1552689" y="28257"/>
                      <a:pt x="1552532" y="63216"/>
                    </a:cubicBezTo>
                    <a:cubicBezTo>
                      <a:pt x="1552689" y="98176"/>
                      <a:pt x="1581072" y="126433"/>
                      <a:pt x="1616032" y="126433"/>
                    </a:cubicBezTo>
                    <a:cubicBezTo>
                      <a:pt x="1650992" y="126433"/>
                      <a:pt x="1679376" y="98176"/>
                      <a:pt x="1679532" y="63216"/>
                    </a:cubicBezTo>
                    <a:close/>
                  </a:path>
                </a:pathLst>
              </a:custGeom>
              <a:solidFill>
                <a:srgbClr val="1C2529"/>
              </a:solidFill>
            </p:spPr>
          </p:sp>
        </p:grpSp>
      </p:grpSp>
      <p:sp>
        <p:nvSpPr>
          <p:cNvPr id="24" name="TextBox 24"/>
          <p:cNvSpPr txBox="1"/>
          <p:nvPr/>
        </p:nvSpPr>
        <p:spPr>
          <a:xfrm>
            <a:off x="4519127" y="990600"/>
            <a:ext cx="4143271" cy="676275"/>
          </a:xfrm>
          <a:prstGeom prst="rect">
            <a:avLst/>
          </a:prstGeom>
        </p:spPr>
        <p:txBody>
          <a:bodyPr wrap="square" lIns="0" tIns="0" rIns="0" bIns="0" rtlCol="0" anchor="t">
            <a:spAutoFit/>
          </a:bodyPr>
          <a:lstStyle/>
          <a:p>
            <a:pPr>
              <a:lnSpc>
                <a:spcPts val="5399"/>
              </a:lnSpc>
            </a:pPr>
            <a:r>
              <a:rPr lang="en-US" sz="4000" b="1" spc="-44" dirty="0">
                <a:solidFill>
                  <a:srgbClr val="00E091"/>
                </a:solidFill>
                <a:latin typeface="Poppins" pitchFamily="2" charset="77"/>
                <a:cs typeface="Poppins" pitchFamily="2" charset="77"/>
              </a:rPr>
              <a:t>OBJECTIVE</a:t>
            </a:r>
          </a:p>
        </p:txBody>
      </p:sp>
      <p:sp>
        <p:nvSpPr>
          <p:cNvPr id="25" name="TextBox 25"/>
          <p:cNvSpPr txBox="1"/>
          <p:nvPr/>
        </p:nvSpPr>
        <p:spPr>
          <a:xfrm>
            <a:off x="4537319" y="2236582"/>
            <a:ext cx="4624457" cy="2752677"/>
          </a:xfrm>
          <a:prstGeom prst="rect">
            <a:avLst/>
          </a:prstGeom>
        </p:spPr>
        <p:txBody>
          <a:bodyPr wrap="square" lIns="0" tIns="0" rIns="0" bIns="0" rtlCol="0" anchor="t">
            <a:spAutoFit/>
          </a:bodyPr>
          <a:lstStyle/>
          <a:p>
            <a:pPr marL="342900" indent="-342900" algn="just">
              <a:lnSpc>
                <a:spcPts val="2700"/>
              </a:lnSpc>
              <a:buAutoNum type="arabicPeriod"/>
            </a:pPr>
            <a:r>
              <a:rPr lang="en-US" spc="18" dirty="0">
                <a:solidFill>
                  <a:srgbClr val="FFFFFF"/>
                </a:solidFill>
                <a:latin typeface="Poppins Light"/>
              </a:rPr>
              <a:t>To</a:t>
            </a:r>
            <a:r>
              <a:rPr lang="en-US" sz="1800" spc="18" dirty="0">
                <a:solidFill>
                  <a:srgbClr val="FFFFFF"/>
                </a:solidFill>
                <a:latin typeface="Poppins Light"/>
              </a:rPr>
              <a:t> build a robust regression model to predict the popularity of a song based on several attributes like energy, acoustics, tempo, liveness, danceability.</a:t>
            </a:r>
          </a:p>
          <a:p>
            <a:pPr marL="342900" indent="-342900">
              <a:lnSpc>
                <a:spcPts val="2700"/>
              </a:lnSpc>
              <a:buAutoNum type="arabicPeriod"/>
            </a:pPr>
            <a:endParaRPr lang="en-US" sz="1800" spc="18" dirty="0">
              <a:solidFill>
                <a:srgbClr val="FFFFFF"/>
              </a:solidFill>
              <a:latin typeface="Poppins Light"/>
            </a:endParaRPr>
          </a:p>
          <a:p>
            <a:pPr marL="342900" indent="-342900" algn="just">
              <a:lnSpc>
                <a:spcPts val="2700"/>
              </a:lnSpc>
              <a:buAutoNum type="arabicPeriod"/>
            </a:pPr>
            <a:r>
              <a:rPr lang="en-US" spc="18" dirty="0">
                <a:solidFill>
                  <a:srgbClr val="FFFFFF"/>
                </a:solidFill>
                <a:latin typeface="Poppins Light"/>
              </a:rPr>
              <a:t>To test different hypotheses based on </a:t>
            </a:r>
            <a:r>
              <a:rPr lang="en-US" sz="1800" spc="18" dirty="0">
                <a:solidFill>
                  <a:srgbClr val="FFFFFF"/>
                </a:solidFill>
                <a:latin typeface="Poppins Light"/>
              </a:rPr>
              <a:t>features impacting it.</a:t>
            </a:r>
          </a:p>
        </p:txBody>
      </p:sp>
      <p:pic>
        <p:nvPicPr>
          <p:cNvPr id="26" name="Picture 2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83132" t="34123" r="6071" b="36678"/>
          <a:stretch>
            <a:fillRect/>
          </a:stretch>
        </p:blipFill>
        <p:spPr>
          <a:xfrm>
            <a:off x="4537319" y="1653402"/>
            <a:ext cx="625621" cy="143821"/>
          </a:xfrm>
          <a:prstGeom prst="rect">
            <a:avLst/>
          </a:prstGeom>
        </p:spPr>
      </p:pic>
      <p:sp>
        <p:nvSpPr>
          <p:cNvPr id="28" name="TextBox 27">
            <a:extLst>
              <a:ext uri="{FF2B5EF4-FFF2-40B4-BE49-F238E27FC236}">
                <a16:creationId xmlns:a16="http://schemas.microsoft.com/office/drawing/2014/main" id="{FA15F5E2-7068-97C9-A5EC-3ADCFAFFA6A1}"/>
              </a:ext>
            </a:extLst>
          </p:cNvPr>
          <p:cNvSpPr txBox="1"/>
          <p:nvPr/>
        </p:nvSpPr>
        <p:spPr>
          <a:xfrm>
            <a:off x="-55054" y="1740893"/>
            <a:ext cx="461665" cy="2058762"/>
          </a:xfrm>
          <a:prstGeom prst="rect">
            <a:avLst/>
          </a:prstGeom>
          <a:noFill/>
        </p:spPr>
        <p:txBody>
          <a:bodyPr vert="vert270" wrap="square" rtlCol="0">
            <a:spAutoFit/>
          </a:bodyPr>
          <a:lstStyle/>
          <a:p>
            <a:r>
              <a:rPr lang="en-US" dirty="0"/>
              <a:t>Song Popularity</a:t>
            </a:r>
            <a:r>
              <a:rPr lang="en-US" dirty="0">
                <a:sym typeface="Wingdings" pitchFamily="2" charset="2"/>
              </a:rPr>
              <a:t>-----&gt;</a:t>
            </a:r>
            <a:endParaRPr lang="en-US" dirty="0"/>
          </a:p>
        </p:txBody>
      </p:sp>
      <p:sp>
        <p:nvSpPr>
          <p:cNvPr id="31" name="TextBox 30">
            <a:extLst>
              <a:ext uri="{FF2B5EF4-FFF2-40B4-BE49-F238E27FC236}">
                <a16:creationId xmlns:a16="http://schemas.microsoft.com/office/drawing/2014/main" id="{DD5B1AFA-824C-6ED5-9F39-B5FBF07B2A14}"/>
              </a:ext>
            </a:extLst>
          </p:cNvPr>
          <p:cNvSpPr txBox="1"/>
          <p:nvPr/>
        </p:nvSpPr>
        <p:spPr>
          <a:xfrm>
            <a:off x="1354273" y="5458615"/>
            <a:ext cx="2204048" cy="369332"/>
          </a:xfrm>
          <a:prstGeom prst="rect">
            <a:avLst/>
          </a:prstGeom>
          <a:noFill/>
        </p:spPr>
        <p:txBody>
          <a:bodyPr wrap="square" rtlCol="0">
            <a:spAutoFit/>
          </a:bodyPr>
          <a:lstStyle/>
          <a:p>
            <a:r>
              <a:rPr lang="en-US"/>
              <a:t>Audio </a:t>
            </a:r>
            <a:r>
              <a:rPr lang="en-US" dirty="0"/>
              <a:t>Feature X-----</a:t>
            </a:r>
            <a:r>
              <a:rPr lang="en-US" dirty="0">
                <a:sym typeface="Wingdings" pitchFamily="2" charset="2"/>
              </a:rPr>
              <a:t>-&gt;</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E091"/>
        </a:solidFill>
        <a:effectLst/>
      </p:bgPr>
    </p:bg>
    <p:spTree>
      <p:nvGrpSpPr>
        <p:cNvPr id="1" name=""/>
        <p:cNvGrpSpPr/>
        <p:nvPr/>
      </p:nvGrpSpPr>
      <p:grpSpPr>
        <a:xfrm>
          <a:off x="0" y="0"/>
          <a:ext cx="0" cy="0"/>
          <a:chOff x="0" y="0"/>
          <a:chExt cx="0" cy="0"/>
        </a:xfrm>
      </p:grpSpPr>
      <p:sp>
        <p:nvSpPr>
          <p:cNvPr id="2" name="AutoShape 2"/>
          <p:cNvSpPr/>
          <p:nvPr/>
        </p:nvSpPr>
        <p:spPr>
          <a:xfrm>
            <a:off x="-50426" y="-7620"/>
            <a:ext cx="4414815" cy="7330440"/>
          </a:xfrm>
          <a:prstGeom prst="rect">
            <a:avLst/>
          </a:prstGeom>
          <a:solidFill>
            <a:srgbClr val="182722"/>
          </a:solidFill>
        </p:spPr>
      </p:sp>
      <p:pic>
        <p:nvPicPr>
          <p:cNvPr id="3" name="Picture 3"/>
          <p:cNvPicPr>
            <a:picLocks noChangeAspect="1"/>
          </p:cNvPicPr>
          <p:nvPr/>
        </p:nvPicPr>
        <p:blipFill>
          <a:blip r:embed="rId2"/>
          <a:srcRect l="38067" r="43554"/>
          <a:stretch>
            <a:fillRect/>
          </a:stretch>
        </p:blipFill>
        <p:spPr>
          <a:xfrm>
            <a:off x="2567343" y="-15240"/>
            <a:ext cx="1977512" cy="7455935"/>
          </a:xfrm>
          <a:prstGeom prst="rect">
            <a:avLst/>
          </a:prstGeom>
        </p:spPr>
      </p:pic>
      <p:sp>
        <p:nvSpPr>
          <p:cNvPr id="6" name="TextBox 6"/>
          <p:cNvSpPr txBox="1"/>
          <p:nvPr/>
        </p:nvSpPr>
        <p:spPr>
          <a:xfrm>
            <a:off x="4876800" y="1718318"/>
            <a:ext cx="4414816" cy="4830168"/>
          </a:xfrm>
          <a:prstGeom prst="rect">
            <a:avLst/>
          </a:prstGeom>
        </p:spPr>
        <p:txBody>
          <a:bodyPr wrap="square" lIns="0" tIns="0" rIns="0" bIns="0" rtlCol="0" anchor="t">
            <a:spAutoFit/>
          </a:bodyPr>
          <a:lstStyle/>
          <a:p>
            <a:pPr marL="285750" indent="-285750" algn="just">
              <a:lnSpc>
                <a:spcPts val="2700"/>
              </a:lnSpc>
              <a:buFont typeface="Arial" panose="020B0604020202020204" pitchFamily="34" charset="0"/>
              <a:buChar char="•"/>
            </a:pPr>
            <a:r>
              <a:rPr lang="en-US" sz="1510" spc="18" dirty="0">
                <a:solidFill>
                  <a:srgbClr val="182722"/>
                </a:solidFill>
                <a:latin typeface="Poppins Light"/>
              </a:rPr>
              <a:t>Get more samples of data</a:t>
            </a:r>
          </a:p>
          <a:p>
            <a:pPr marL="285750" indent="-285750" algn="just">
              <a:lnSpc>
                <a:spcPts val="2700"/>
              </a:lnSpc>
              <a:buFont typeface="Arial" panose="020B0604020202020204" pitchFamily="34" charset="0"/>
              <a:buChar char="•"/>
            </a:pPr>
            <a:r>
              <a:rPr lang="en-US" sz="1510" spc="18" dirty="0">
                <a:solidFill>
                  <a:srgbClr val="182722"/>
                </a:solidFill>
                <a:latin typeface="Poppins Light"/>
              </a:rPr>
              <a:t>Gather more variables which help explain the data better such as, </a:t>
            </a:r>
          </a:p>
          <a:p>
            <a:pPr marL="742950" lvl="1" indent="-285750" algn="just">
              <a:lnSpc>
                <a:spcPts val="2700"/>
              </a:lnSpc>
              <a:buFont typeface="Arial" panose="020B0604020202020204" pitchFamily="34" charset="0"/>
              <a:buChar char="•"/>
            </a:pPr>
            <a:r>
              <a:rPr lang="en-US" sz="1510" spc="18" dirty="0">
                <a:solidFill>
                  <a:srgbClr val="182722"/>
                </a:solidFill>
                <a:latin typeface="Poppins Light"/>
              </a:rPr>
              <a:t>Genre</a:t>
            </a:r>
          </a:p>
          <a:p>
            <a:pPr marL="742950" lvl="1" indent="-285750" algn="just">
              <a:lnSpc>
                <a:spcPts val="2700"/>
              </a:lnSpc>
              <a:buFont typeface="Arial" panose="020B0604020202020204" pitchFamily="34" charset="0"/>
              <a:buChar char="•"/>
            </a:pPr>
            <a:r>
              <a:rPr lang="en-US" sz="1510" spc="18" dirty="0">
                <a:solidFill>
                  <a:srgbClr val="182722"/>
                </a:solidFill>
                <a:latin typeface="Poppins Light"/>
              </a:rPr>
              <a:t>Recent track popularity</a:t>
            </a:r>
          </a:p>
          <a:p>
            <a:pPr marL="742950" lvl="1" indent="-285750" algn="just">
              <a:lnSpc>
                <a:spcPts val="2700"/>
              </a:lnSpc>
              <a:buFont typeface="Arial" panose="020B0604020202020204" pitchFamily="34" charset="0"/>
              <a:buChar char="•"/>
            </a:pPr>
            <a:r>
              <a:rPr lang="en-US" sz="1510" spc="18" dirty="0">
                <a:solidFill>
                  <a:srgbClr val="182722"/>
                </a:solidFill>
                <a:latin typeface="Poppins Light"/>
              </a:rPr>
              <a:t>#Playlists for the track </a:t>
            </a:r>
          </a:p>
          <a:p>
            <a:pPr marL="285750" indent="-285750" algn="just">
              <a:lnSpc>
                <a:spcPts val="2700"/>
              </a:lnSpc>
              <a:buFont typeface="Arial" panose="020B0604020202020204" pitchFamily="34" charset="0"/>
              <a:buChar char="•"/>
            </a:pPr>
            <a:r>
              <a:rPr lang="en-US" sz="1510" spc="18" dirty="0">
                <a:solidFill>
                  <a:srgbClr val="182722"/>
                </a:solidFill>
                <a:latin typeface="Poppins Light"/>
              </a:rPr>
              <a:t>NLP to leverage information out of track name and lyrics</a:t>
            </a:r>
          </a:p>
          <a:p>
            <a:pPr marL="285750" indent="-285750" algn="just">
              <a:lnSpc>
                <a:spcPts val="2700"/>
              </a:lnSpc>
              <a:buFont typeface="Arial" panose="020B0604020202020204" pitchFamily="34" charset="0"/>
              <a:buChar char="•"/>
            </a:pPr>
            <a:r>
              <a:rPr lang="en-US" sz="1510" spc="18" dirty="0">
                <a:solidFill>
                  <a:srgbClr val="182722"/>
                </a:solidFill>
                <a:latin typeface="Poppins Light"/>
              </a:rPr>
              <a:t>Audio processing to get more features out of the audio data</a:t>
            </a:r>
          </a:p>
          <a:p>
            <a:pPr marL="285750" indent="-285750" algn="just">
              <a:lnSpc>
                <a:spcPts val="2700"/>
              </a:lnSpc>
              <a:buFont typeface="Arial" panose="020B0604020202020204" pitchFamily="34" charset="0"/>
              <a:buChar char="•"/>
            </a:pPr>
            <a:r>
              <a:rPr lang="en-US" sz="1510" spc="18" dirty="0">
                <a:solidFill>
                  <a:srgbClr val="182722"/>
                </a:solidFill>
                <a:latin typeface="Poppins Light"/>
              </a:rPr>
              <a:t>We could make use of popularity of featured artists</a:t>
            </a:r>
          </a:p>
          <a:p>
            <a:pPr marL="285750" indent="-285750" algn="just">
              <a:lnSpc>
                <a:spcPts val="2700"/>
              </a:lnSpc>
              <a:buFont typeface="Arial" panose="020B0604020202020204" pitchFamily="34" charset="0"/>
              <a:buChar char="•"/>
            </a:pPr>
            <a:endParaRPr lang="en-US" spc="18" dirty="0">
              <a:solidFill>
                <a:srgbClr val="182722"/>
              </a:solidFill>
              <a:latin typeface="Poppins Light"/>
            </a:endParaRPr>
          </a:p>
          <a:p>
            <a:pPr marL="285750" indent="-285750" algn="just">
              <a:lnSpc>
                <a:spcPts val="2700"/>
              </a:lnSpc>
              <a:buFont typeface="Arial" panose="020B0604020202020204" pitchFamily="34" charset="0"/>
              <a:buChar char="•"/>
            </a:pPr>
            <a:endParaRPr lang="en-US" spc="18" dirty="0">
              <a:solidFill>
                <a:srgbClr val="182722"/>
              </a:solidFill>
              <a:latin typeface="Poppins Light"/>
            </a:endParaRPr>
          </a:p>
        </p:txBody>
      </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150834" y="2114549"/>
            <a:ext cx="622300" cy="143057"/>
          </a:xfrm>
          <a:prstGeom prst="rect">
            <a:avLst/>
          </a:prstGeom>
        </p:spPr>
      </p:pic>
      <p:sp>
        <p:nvSpPr>
          <p:cNvPr id="11" name="TextBox 10">
            <a:extLst>
              <a:ext uri="{FF2B5EF4-FFF2-40B4-BE49-F238E27FC236}">
                <a16:creationId xmlns:a16="http://schemas.microsoft.com/office/drawing/2014/main" id="{8B412876-5466-537B-C58A-22AAB2701038}"/>
              </a:ext>
            </a:extLst>
          </p:cNvPr>
          <p:cNvSpPr txBox="1"/>
          <p:nvPr/>
        </p:nvSpPr>
        <p:spPr>
          <a:xfrm>
            <a:off x="130040" y="163078"/>
            <a:ext cx="3710234" cy="1852302"/>
          </a:xfrm>
          <a:prstGeom prst="rect">
            <a:avLst/>
          </a:prstGeom>
          <a:noFill/>
        </p:spPr>
        <p:txBody>
          <a:bodyPr wrap="square">
            <a:spAutoFit/>
          </a:bodyPr>
          <a:lstStyle/>
          <a:p>
            <a:pPr>
              <a:lnSpc>
                <a:spcPts val="4560"/>
              </a:lnSpc>
            </a:pPr>
            <a:r>
              <a:rPr lang="en-US" sz="3580" b="1" spc="-26" dirty="0">
                <a:solidFill>
                  <a:srgbClr val="00E192"/>
                </a:solidFill>
                <a:latin typeface="Poppins" pitchFamily="2" charset="77"/>
                <a:cs typeface="Poppins" pitchFamily="2" charset="77"/>
              </a:rPr>
              <a:t>FUTURE </a:t>
            </a:r>
          </a:p>
          <a:p>
            <a:pPr>
              <a:lnSpc>
                <a:spcPts val="4560"/>
              </a:lnSpc>
            </a:pPr>
            <a:r>
              <a:rPr lang="en-US" sz="3580" b="1" spc="-26" dirty="0">
                <a:solidFill>
                  <a:srgbClr val="00E192"/>
                </a:solidFill>
                <a:latin typeface="Poppins" pitchFamily="2" charset="77"/>
                <a:cs typeface="Poppins" pitchFamily="2" charset="77"/>
              </a:rPr>
              <a:t>SCOPE </a:t>
            </a:r>
          </a:p>
          <a:p>
            <a:pPr>
              <a:lnSpc>
                <a:spcPts val="4560"/>
              </a:lnSpc>
            </a:pPr>
            <a:r>
              <a:rPr lang="en-US" sz="3580" b="1" spc="-26" dirty="0">
                <a:solidFill>
                  <a:srgbClr val="00E192"/>
                </a:solidFill>
                <a:latin typeface="Poppins" pitchFamily="2" charset="77"/>
                <a:cs typeface="Poppins" pitchFamily="2" charset="77"/>
              </a:rPr>
              <a:t>OF WORK</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E091"/>
        </a:solidFill>
        <a:effectLst/>
      </p:bgPr>
    </p:bg>
    <p:spTree>
      <p:nvGrpSpPr>
        <p:cNvPr id="1" name=""/>
        <p:cNvGrpSpPr/>
        <p:nvPr/>
      </p:nvGrpSpPr>
      <p:grpSpPr>
        <a:xfrm>
          <a:off x="0" y="0"/>
          <a:ext cx="0" cy="0"/>
          <a:chOff x="0" y="0"/>
          <a:chExt cx="0" cy="0"/>
        </a:xfrm>
      </p:grpSpPr>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193540" y="2193698"/>
            <a:ext cx="622300" cy="143057"/>
          </a:xfrm>
          <a:prstGeom prst="rect">
            <a:avLst/>
          </a:prstGeom>
        </p:spPr>
      </p:pic>
      <p:sp>
        <p:nvSpPr>
          <p:cNvPr id="11" name="TextBox 10">
            <a:extLst>
              <a:ext uri="{FF2B5EF4-FFF2-40B4-BE49-F238E27FC236}">
                <a16:creationId xmlns:a16="http://schemas.microsoft.com/office/drawing/2014/main" id="{8B412876-5466-537B-C58A-22AAB2701038}"/>
              </a:ext>
            </a:extLst>
          </p:cNvPr>
          <p:cNvSpPr txBox="1"/>
          <p:nvPr/>
        </p:nvSpPr>
        <p:spPr>
          <a:xfrm>
            <a:off x="130040" y="163078"/>
            <a:ext cx="3710234" cy="1852302"/>
          </a:xfrm>
          <a:prstGeom prst="rect">
            <a:avLst/>
          </a:prstGeom>
          <a:noFill/>
        </p:spPr>
        <p:txBody>
          <a:bodyPr wrap="square">
            <a:spAutoFit/>
          </a:bodyPr>
          <a:lstStyle/>
          <a:p>
            <a:pPr>
              <a:lnSpc>
                <a:spcPts val="4560"/>
              </a:lnSpc>
            </a:pPr>
            <a:r>
              <a:rPr lang="en-US" sz="3580" b="1" spc="-26">
                <a:solidFill>
                  <a:srgbClr val="00E192"/>
                </a:solidFill>
                <a:latin typeface="Poppins" pitchFamily="2" charset="77"/>
                <a:cs typeface="Poppins" pitchFamily="2" charset="77"/>
              </a:rPr>
              <a:t>FUTURE </a:t>
            </a:r>
          </a:p>
          <a:p>
            <a:pPr>
              <a:lnSpc>
                <a:spcPts val="4560"/>
              </a:lnSpc>
            </a:pPr>
            <a:r>
              <a:rPr lang="en-US" sz="3580" b="1" spc="-26">
                <a:solidFill>
                  <a:srgbClr val="00E192"/>
                </a:solidFill>
                <a:latin typeface="Poppins" pitchFamily="2" charset="77"/>
                <a:cs typeface="Poppins" pitchFamily="2" charset="77"/>
              </a:rPr>
              <a:t>SCOPE </a:t>
            </a:r>
          </a:p>
          <a:p>
            <a:pPr>
              <a:lnSpc>
                <a:spcPts val="4560"/>
              </a:lnSpc>
            </a:pPr>
            <a:r>
              <a:rPr lang="en-US" sz="3580" b="1" spc="-26">
                <a:solidFill>
                  <a:srgbClr val="00E192"/>
                </a:solidFill>
                <a:latin typeface="Poppins" pitchFamily="2" charset="77"/>
                <a:cs typeface="Poppins" pitchFamily="2" charset="77"/>
              </a:rPr>
              <a:t>OF WORK</a:t>
            </a:r>
          </a:p>
        </p:txBody>
      </p:sp>
      <p:sp>
        <p:nvSpPr>
          <p:cNvPr id="4" name="AutoShape 2">
            <a:extLst>
              <a:ext uri="{FF2B5EF4-FFF2-40B4-BE49-F238E27FC236}">
                <a16:creationId xmlns:a16="http://schemas.microsoft.com/office/drawing/2014/main" id="{7FB75102-D9CB-921E-9B16-755FD57EF2B3}"/>
              </a:ext>
            </a:extLst>
          </p:cNvPr>
          <p:cNvSpPr/>
          <p:nvPr/>
        </p:nvSpPr>
        <p:spPr>
          <a:xfrm>
            <a:off x="5553478" y="-57822"/>
            <a:ext cx="97022" cy="7490999"/>
          </a:xfrm>
          <a:prstGeom prst="rect">
            <a:avLst/>
          </a:prstGeom>
          <a:solidFill>
            <a:srgbClr val="182722"/>
          </a:solidFill>
        </p:spPr>
      </p:sp>
      <p:pic>
        <p:nvPicPr>
          <p:cNvPr id="5" name="Picture 3">
            <a:extLst>
              <a:ext uri="{FF2B5EF4-FFF2-40B4-BE49-F238E27FC236}">
                <a16:creationId xmlns:a16="http://schemas.microsoft.com/office/drawing/2014/main" id="{85D32100-25D7-0FD7-0495-192057430453}"/>
              </a:ext>
            </a:extLst>
          </p:cNvPr>
          <p:cNvPicPr>
            <a:picLocks noChangeAspect="1"/>
          </p:cNvPicPr>
          <p:nvPr/>
        </p:nvPicPr>
        <p:blipFill>
          <a:blip r:embed="rId5"/>
          <a:srcRect l="32503" r="32011"/>
          <a:stretch>
            <a:fillRect/>
          </a:stretch>
        </p:blipFill>
        <p:spPr>
          <a:xfrm>
            <a:off x="5650500" y="-57822"/>
            <a:ext cx="4103100" cy="7430845"/>
          </a:xfrm>
          <a:prstGeom prst="rect">
            <a:avLst/>
          </a:prstGeom>
        </p:spPr>
      </p:pic>
      <p:grpSp>
        <p:nvGrpSpPr>
          <p:cNvPr id="7" name="Group 4">
            <a:extLst>
              <a:ext uri="{FF2B5EF4-FFF2-40B4-BE49-F238E27FC236}">
                <a16:creationId xmlns:a16="http://schemas.microsoft.com/office/drawing/2014/main" id="{8F9EA7B9-92EB-A348-A915-5DFD12428B57}"/>
              </a:ext>
            </a:extLst>
          </p:cNvPr>
          <p:cNvGrpSpPr/>
          <p:nvPr/>
        </p:nvGrpSpPr>
        <p:grpSpPr>
          <a:xfrm>
            <a:off x="110283" y="-67858"/>
            <a:ext cx="5471949" cy="2163424"/>
            <a:chOff x="0" y="0"/>
            <a:chExt cx="7295932" cy="2884562"/>
          </a:xfrm>
        </p:grpSpPr>
        <p:sp>
          <p:nvSpPr>
            <p:cNvPr id="9" name="TextBox 5">
              <a:extLst>
                <a:ext uri="{FF2B5EF4-FFF2-40B4-BE49-F238E27FC236}">
                  <a16:creationId xmlns:a16="http://schemas.microsoft.com/office/drawing/2014/main" id="{5ADB8954-E954-A3C3-5613-7A60F2FBC7A0}"/>
                </a:ext>
              </a:extLst>
            </p:cNvPr>
            <p:cNvSpPr txBox="1"/>
            <p:nvPr/>
          </p:nvSpPr>
          <p:spPr>
            <a:xfrm>
              <a:off x="0" y="0"/>
              <a:ext cx="7295932" cy="718145"/>
            </a:xfrm>
            <a:prstGeom prst="rect">
              <a:avLst/>
            </a:prstGeom>
          </p:spPr>
          <p:txBody>
            <a:bodyPr lIns="0" tIns="0" rIns="0" bIns="0" rtlCol="0" anchor="t">
              <a:spAutoFit/>
            </a:bodyPr>
            <a:lstStyle/>
            <a:p>
              <a:pPr>
                <a:lnSpc>
                  <a:spcPts val="4200"/>
                </a:lnSpc>
              </a:pPr>
              <a:r>
                <a:rPr lang="en-US" sz="3500" b="1" spc="-35">
                  <a:solidFill>
                    <a:srgbClr val="182722">
                      <a:alpha val="49804"/>
                    </a:srgbClr>
                  </a:solidFill>
                  <a:latin typeface="Poppins" pitchFamily="2" charset="77"/>
                  <a:cs typeface="Poppins" pitchFamily="2" charset="77"/>
                </a:rPr>
                <a:t>Happy New Year</a:t>
              </a:r>
            </a:p>
          </p:txBody>
        </p:sp>
        <p:sp>
          <p:nvSpPr>
            <p:cNvPr id="10" name="TextBox 6">
              <a:extLst>
                <a:ext uri="{FF2B5EF4-FFF2-40B4-BE49-F238E27FC236}">
                  <a16:creationId xmlns:a16="http://schemas.microsoft.com/office/drawing/2014/main" id="{426682FC-484F-D3BD-C839-B299EC67B91C}"/>
                </a:ext>
              </a:extLst>
            </p:cNvPr>
            <p:cNvSpPr txBox="1"/>
            <p:nvPr/>
          </p:nvSpPr>
          <p:spPr>
            <a:xfrm>
              <a:off x="0" y="722139"/>
              <a:ext cx="7295932" cy="718145"/>
            </a:xfrm>
            <a:prstGeom prst="rect">
              <a:avLst/>
            </a:prstGeom>
          </p:spPr>
          <p:txBody>
            <a:bodyPr lIns="0" tIns="0" rIns="0" bIns="0" rtlCol="0" anchor="t">
              <a:spAutoFit/>
            </a:bodyPr>
            <a:lstStyle/>
            <a:p>
              <a:pPr>
                <a:lnSpc>
                  <a:spcPts val="4200"/>
                </a:lnSpc>
              </a:pPr>
              <a:r>
                <a:rPr lang="en-US" sz="3500" b="1" spc="-35">
                  <a:solidFill>
                    <a:srgbClr val="182722">
                      <a:alpha val="34902"/>
                    </a:srgbClr>
                  </a:solidFill>
                  <a:latin typeface="Poppins" pitchFamily="2" charset="77"/>
                  <a:cs typeface="Poppins" pitchFamily="2" charset="77"/>
                </a:rPr>
                <a:t>Happy New Year</a:t>
              </a:r>
            </a:p>
          </p:txBody>
        </p:sp>
        <p:sp>
          <p:nvSpPr>
            <p:cNvPr id="12" name="TextBox 7">
              <a:extLst>
                <a:ext uri="{FF2B5EF4-FFF2-40B4-BE49-F238E27FC236}">
                  <a16:creationId xmlns:a16="http://schemas.microsoft.com/office/drawing/2014/main" id="{137B8EDA-B9C8-07BE-BDA5-30973A399A1B}"/>
                </a:ext>
              </a:extLst>
            </p:cNvPr>
            <p:cNvSpPr txBox="1"/>
            <p:nvPr/>
          </p:nvSpPr>
          <p:spPr>
            <a:xfrm>
              <a:off x="0" y="1444278"/>
              <a:ext cx="7295932" cy="718145"/>
            </a:xfrm>
            <a:prstGeom prst="rect">
              <a:avLst/>
            </a:prstGeom>
          </p:spPr>
          <p:txBody>
            <a:bodyPr lIns="0" tIns="0" rIns="0" bIns="0" rtlCol="0" anchor="t">
              <a:spAutoFit/>
            </a:bodyPr>
            <a:lstStyle/>
            <a:p>
              <a:pPr>
                <a:lnSpc>
                  <a:spcPts val="4200"/>
                </a:lnSpc>
              </a:pPr>
              <a:r>
                <a:rPr lang="en-US" sz="3500" b="1" spc="-35" dirty="0">
                  <a:solidFill>
                    <a:srgbClr val="182722">
                      <a:alpha val="19608"/>
                    </a:srgbClr>
                  </a:solidFill>
                  <a:latin typeface="Poppins" pitchFamily="2" charset="77"/>
                  <a:cs typeface="Poppins" pitchFamily="2" charset="77"/>
                </a:rPr>
                <a:t>Happy New Year</a:t>
              </a:r>
            </a:p>
          </p:txBody>
        </p:sp>
        <p:sp>
          <p:nvSpPr>
            <p:cNvPr id="13" name="TextBox 8">
              <a:extLst>
                <a:ext uri="{FF2B5EF4-FFF2-40B4-BE49-F238E27FC236}">
                  <a16:creationId xmlns:a16="http://schemas.microsoft.com/office/drawing/2014/main" id="{C2FBFA38-8603-6B36-1BAA-A40A850C4478}"/>
                </a:ext>
              </a:extLst>
            </p:cNvPr>
            <p:cNvSpPr txBox="1"/>
            <p:nvPr/>
          </p:nvSpPr>
          <p:spPr>
            <a:xfrm>
              <a:off x="0" y="2166417"/>
              <a:ext cx="7295932" cy="718145"/>
            </a:xfrm>
            <a:prstGeom prst="rect">
              <a:avLst/>
            </a:prstGeom>
          </p:spPr>
          <p:txBody>
            <a:bodyPr lIns="0" tIns="0" rIns="0" bIns="0" rtlCol="0" anchor="t">
              <a:spAutoFit/>
            </a:bodyPr>
            <a:lstStyle/>
            <a:p>
              <a:pPr>
                <a:lnSpc>
                  <a:spcPts val="4200"/>
                </a:lnSpc>
              </a:pPr>
              <a:r>
                <a:rPr lang="en-US" sz="3500" b="1" spc="-35">
                  <a:solidFill>
                    <a:srgbClr val="182722">
                      <a:alpha val="4706"/>
                    </a:srgbClr>
                  </a:solidFill>
                  <a:latin typeface="Poppins" pitchFamily="2" charset="77"/>
                  <a:cs typeface="Poppins" pitchFamily="2" charset="77"/>
                </a:rPr>
                <a:t>Happy New Year</a:t>
              </a:r>
            </a:p>
          </p:txBody>
        </p:sp>
      </p:grpSp>
      <p:grpSp>
        <p:nvGrpSpPr>
          <p:cNvPr id="14" name="Group 9">
            <a:extLst>
              <a:ext uri="{FF2B5EF4-FFF2-40B4-BE49-F238E27FC236}">
                <a16:creationId xmlns:a16="http://schemas.microsoft.com/office/drawing/2014/main" id="{7586BF5B-1CD4-FDD4-8A21-9B4BDFC9292D}"/>
              </a:ext>
            </a:extLst>
          </p:cNvPr>
          <p:cNvGrpSpPr/>
          <p:nvPr/>
        </p:nvGrpSpPr>
        <p:grpSpPr>
          <a:xfrm>
            <a:off x="110283" y="3657600"/>
            <a:ext cx="5258465" cy="1521063"/>
            <a:chOff x="-543672" y="25105"/>
            <a:chExt cx="7011287" cy="2028083"/>
          </a:xfrm>
        </p:grpSpPr>
        <p:sp>
          <p:nvSpPr>
            <p:cNvPr id="15" name="TextBox 10">
              <a:extLst>
                <a:ext uri="{FF2B5EF4-FFF2-40B4-BE49-F238E27FC236}">
                  <a16:creationId xmlns:a16="http://schemas.microsoft.com/office/drawing/2014/main" id="{53877E4C-0913-5D99-3ACC-DC1F6F9DB242}"/>
                </a:ext>
              </a:extLst>
            </p:cNvPr>
            <p:cNvSpPr txBox="1"/>
            <p:nvPr/>
          </p:nvSpPr>
          <p:spPr>
            <a:xfrm>
              <a:off x="-543672" y="25105"/>
              <a:ext cx="7011287" cy="579645"/>
            </a:xfrm>
            <a:prstGeom prst="rect">
              <a:avLst/>
            </a:prstGeom>
          </p:spPr>
          <p:txBody>
            <a:bodyPr wrap="square" lIns="0" tIns="0" rIns="0" bIns="0" rtlCol="0" anchor="t">
              <a:spAutoFit/>
            </a:bodyPr>
            <a:lstStyle/>
            <a:p>
              <a:pPr>
                <a:lnSpc>
                  <a:spcPts val="3360"/>
                </a:lnSpc>
              </a:pPr>
              <a:r>
                <a:rPr lang="en-US" sz="2800" b="1" spc="140" dirty="0">
                  <a:solidFill>
                    <a:srgbClr val="182722"/>
                  </a:solidFill>
                  <a:latin typeface="Poppins" pitchFamily="2" charset="77"/>
                  <a:cs typeface="Poppins" pitchFamily="2" charset="77"/>
                </a:rPr>
                <a:t>THANK YOU FOR LISTENING</a:t>
              </a:r>
            </a:p>
          </p:txBody>
        </p:sp>
        <p:sp>
          <p:nvSpPr>
            <p:cNvPr id="16" name="TextBox 11">
              <a:extLst>
                <a:ext uri="{FF2B5EF4-FFF2-40B4-BE49-F238E27FC236}">
                  <a16:creationId xmlns:a16="http://schemas.microsoft.com/office/drawing/2014/main" id="{9CB348FC-8047-81FE-D1DC-8D47C1676AA9}"/>
                </a:ext>
              </a:extLst>
            </p:cNvPr>
            <p:cNvSpPr txBox="1"/>
            <p:nvPr/>
          </p:nvSpPr>
          <p:spPr>
            <a:xfrm>
              <a:off x="0" y="1614607"/>
              <a:ext cx="5817672" cy="438581"/>
            </a:xfrm>
            <a:prstGeom prst="rect">
              <a:avLst/>
            </a:prstGeom>
          </p:spPr>
          <p:txBody>
            <a:bodyPr lIns="0" tIns="0" rIns="0" bIns="0" rtlCol="0" anchor="t">
              <a:spAutoFit/>
            </a:bodyPr>
            <a:lstStyle/>
            <a:p>
              <a:pPr>
                <a:lnSpc>
                  <a:spcPts val="2700"/>
                </a:lnSpc>
              </a:pPr>
              <a:endParaRPr lang="en-US" sz="1800" spc="18">
                <a:solidFill>
                  <a:srgbClr val="182722"/>
                </a:solidFill>
                <a:latin typeface="Poppins Light"/>
              </a:endParaRPr>
            </a:p>
          </p:txBody>
        </p:sp>
      </p:grpSp>
    </p:spTree>
    <p:extLst>
      <p:ext uri="{BB962C8B-B14F-4D97-AF65-F5344CB8AC3E}">
        <p14:creationId xmlns:p14="http://schemas.microsoft.com/office/powerpoint/2010/main" val="12150626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E091"/>
        </a:solidFill>
        <a:effectLst/>
      </p:bgPr>
    </p:bg>
    <p:spTree>
      <p:nvGrpSpPr>
        <p:cNvPr id="1" name=""/>
        <p:cNvGrpSpPr/>
        <p:nvPr/>
      </p:nvGrpSpPr>
      <p:grpSpPr>
        <a:xfrm>
          <a:off x="0" y="0"/>
          <a:ext cx="0" cy="0"/>
          <a:chOff x="0" y="0"/>
          <a:chExt cx="0" cy="0"/>
        </a:xfrm>
      </p:grpSpPr>
      <p:sp>
        <p:nvSpPr>
          <p:cNvPr id="2" name="AutoShape 2"/>
          <p:cNvSpPr/>
          <p:nvPr/>
        </p:nvSpPr>
        <p:spPr>
          <a:xfrm>
            <a:off x="-11719" y="1477196"/>
            <a:ext cx="9772808" cy="5129438"/>
          </a:xfrm>
          <a:prstGeom prst="rect">
            <a:avLst/>
          </a:prstGeom>
          <a:solidFill>
            <a:srgbClr val="182722">
              <a:alpha val="9804"/>
            </a:srgbClr>
          </a:solidFill>
        </p:spPr>
      </p:sp>
      <p:sp>
        <p:nvSpPr>
          <p:cNvPr id="3" name="AutoShape 3"/>
          <p:cNvSpPr/>
          <p:nvPr/>
        </p:nvSpPr>
        <p:spPr>
          <a:xfrm>
            <a:off x="-11719" y="1345545"/>
            <a:ext cx="9772999" cy="5129438"/>
          </a:xfrm>
          <a:prstGeom prst="rect">
            <a:avLst/>
          </a:prstGeom>
          <a:solidFill>
            <a:srgbClr val="182722">
              <a:alpha val="40000"/>
            </a:srgbClr>
          </a:solidFill>
        </p:spPr>
      </p:sp>
      <p:sp>
        <p:nvSpPr>
          <p:cNvPr id="4" name="AutoShape 4"/>
          <p:cNvSpPr/>
          <p:nvPr/>
        </p:nvSpPr>
        <p:spPr>
          <a:xfrm>
            <a:off x="-11719" y="1224036"/>
            <a:ext cx="9772999" cy="5129438"/>
          </a:xfrm>
          <a:prstGeom prst="rect">
            <a:avLst/>
          </a:prstGeom>
          <a:solidFill>
            <a:srgbClr val="182722">
              <a:alpha val="69804"/>
            </a:srgbClr>
          </a:solidFill>
        </p:spPr>
      </p:sp>
      <p:grpSp>
        <p:nvGrpSpPr>
          <p:cNvPr id="5" name="Group 5"/>
          <p:cNvGrpSpPr/>
          <p:nvPr/>
        </p:nvGrpSpPr>
        <p:grpSpPr>
          <a:xfrm>
            <a:off x="742093" y="505423"/>
            <a:ext cx="226097" cy="226097"/>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sp>
        <p:nvSpPr>
          <p:cNvPr id="7" name="AutoShape 7"/>
          <p:cNvSpPr/>
          <p:nvPr/>
        </p:nvSpPr>
        <p:spPr>
          <a:xfrm>
            <a:off x="-4232" y="961726"/>
            <a:ext cx="9765319" cy="6376066"/>
          </a:xfrm>
          <a:prstGeom prst="rect">
            <a:avLst/>
          </a:prstGeom>
          <a:solidFill>
            <a:srgbClr val="182722"/>
          </a:solidFill>
        </p:spPr>
        <p:txBody>
          <a:bodyPr/>
          <a:lstStyle/>
          <a:p>
            <a:endParaRPr lang="en-US">
              <a:solidFill>
                <a:schemeClr val="bg1"/>
              </a:solidFill>
            </a:endParaRPr>
          </a:p>
        </p:txBody>
      </p:sp>
      <p:grpSp>
        <p:nvGrpSpPr>
          <p:cNvPr id="8" name="Group 8"/>
          <p:cNvGrpSpPr/>
          <p:nvPr/>
        </p:nvGrpSpPr>
        <p:grpSpPr>
          <a:xfrm>
            <a:off x="5113261" y="452171"/>
            <a:ext cx="226097" cy="226097"/>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sp>
        <p:nvSpPr>
          <p:cNvPr id="10" name="TextBox 10"/>
          <p:cNvSpPr txBox="1"/>
          <p:nvPr/>
        </p:nvSpPr>
        <p:spPr>
          <a:xfrm>
            <a:off x="1388487" y="2413551"/>
            <a:ext cx="3012088" cy="250215"/>
          </a:xfrm>
          <a:prstGeom prst="rect">
            <a:avLst/>
          </a:prstGeom>
        </p:spPr>
        <p:txBody>
          <a:bodyPr lIns="0" tIns="0" rIns="0" bIns="0" rtlCol="0" anchor="t">
            <a:spAutoFit/>
          </a:bodyPr>
          <a:lstStyle/>
          <a:p>
            <a:pPr>
              <a:lnSpc>
                <a:spcPts val="2087"/>
              </a:lnSpc>
            </a:pPr>
            <a:endParaRPr/>
          </a:p>
        </p:txBody>
      </p:sp>
      <p:grpSp>
        <p:nvGrpSpPr>
          <p:cNvPr id="11" name="Group 11"/>
          <p:cNvGrpSpPr/>
          <p:nvPr/>
        </p:nvGrpSpPr>
        <p:grpSpPr>
          <a:xfrm>
            <a:off x="1006888" y="2057364"/>
            <a:ext cx="225088" cy="226097"/>
            <a:chOff x="14167" y="0"/>
            <a:chExt cx="6321665"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13" name="Group 13"/>
          <p:cNvGrpSpPr/>
          <p:nvPr/>
        </p:nvGrpSpPr>
        <p:grpSpPr>
          <a:xfrm>
            <a:off x="5372864" y="1320715"/>
            <a:ext cx="225088" cy="226097"/>
            <a:chOff x="14167" y="0"/>
            <a:chExt cx="6321665"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15" name="Group 15"/>
          <p:cNvGrpSpPr/>
          <p:nvPr/>
        </p:nvGrpSpPr>
        <p:grpSpPr>
          <a:xfrm>
            <a:off x="1000697" y="2802873"/>
            <a:ext cx="225088" cy="226097"/>
            <a:chOff x="14167" y="0"/>
            <a:chExt cx="6321665"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17" name="Group 17"/>
          <p:cNvGrpSpPr/>
          <p:nvPr/>
        </p:nvGrpSpPr>
        <p:grpSpPr>
          <a:xfrm>
            <a:off x="5377434" y="2473386"/>
            <a:ext cx="225088" cy="226097"/>
            <a:chOff x="14155" y="2210397"/>
            <a:chExt cx="6321662" cy="6350000"/>
          </a:xfrm>
        </p:grpSpPr>
        <p:sp>
          <p:nvSpPr>
            <p:cNvPr id="18" name="Freeform 18"/>
            <p:cNvSpPr/>
            <p:nvPr/>
          </p:nvSpPr>
          <p:spPr>
            <a:xfrm>
              <a:off x="14155" y="2210397"/>
              <a:ext cx="6321662"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19" name="Group 19"/>
          <p:cNvGrpSpPr/>
          <p:nvPr/>
        </p:nvGrpSpPr>
        <p:grpSpPr>
          <a:xfrm>
            <a:off x="1008057" y="3538144"/>
            <a:ext cx="225088" cy="226097"/>
            <a:chOff x="14167" y="0"/>
            <a:chExt cx="6321665"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21" name="Group 21"/>
          <p:cNvGrpSpPr/>
          <p:nvPr/>
        </p:nvGrpSpPr>
        <p:grpSpPr>
          <a:xfrm>
            <a:off x="5371084" y="3732527"/>
            <a:ext cx="225088" cy="226097"/>
            <a:chOff x="14167" y="0"/>
            <a:chExt cx="6321665" cy="6350000"/>
          </a:xfrm>
        </p:grpSpPr>
        <p:sp>
          <p:nvSpPr>
            <p:cNvPr id="22" name="Freeform 2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23" name="Group 23"/>
          <p:cNvGrpSpPr/>
          <p:nvPr/>
        </p:nvGrpSpPr>
        <p:grpSpPr>
          <a:xfrm>
            <a:off x="1007393" y="4264998"/>
            <a:ext cx="225088" cy="226097"/>
            <a:chOff x="14167" y="0"/>
            <a:chExt cx="6321665" cy="6350000"/>
          </a:xfrm>
        </p:grpSpPr>
        <p:sp>
          <p:nvSpPr>
            <p:cNvPr id="24" name="Freeform 2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25" name="Group 25"/>
          <p:cNvGrpSpPr/>
          <p:nvPr/>
        </p:nvGrpSpPr>
        <p:grpSpPr>
          <a:xfrm>
            <a:off x="5371084" y="4330329"/>
            <a:ext cx="225088" cy="226097"/>
            <a:chOff x="14167" y="0"/>
            <a:chExt cx="6321665" cy="6350000"/>
          </a:xfrm>
        </p:grpSpPr>
        <p:sp>
          <p:nvSpPr>
            <p:cNvPr id="26" name="Freeform 2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sp>
        <p:nvSpPr>
          <p:cNvPr id="28" name="TextBox 28"/>
          <p:cNvSpPr txBox="1"/>
          <p:nvPr/>
        </p:nvSpPr>
        <p:spPr>
          <a:xfrm>
            <a:off x="58878" y="172685"/>
            <a:ext cx="9655239" cy="602729"/>
          </a:xfrm>
          <a:prstGeom prst="rect">
            <a:avLst/>
          </a:prstGeom>
        </p:spPr>
        <p:txBody>
          <a:bodyPr wrap="square" lIns="0" tIns="0" rIns="0" bIns="0" rtlCol="0" anchor="t">
            <a:spAutoFit/>
          </a:bodyPr>
          <a:lstStyle/>
          <a:p>
            <a:pPr>
              <a:lnSpc>
                <a:spcPts val="4691"/>
              </a:lnSpc>
            </a:pPr>
            <a:r>
              <a:rPr lang="en-US" sz="3600" spc="-39" dirty="0">
                <a:solidFill>
                  <a:srgbClr val="003600"/>
                </a:solidFill>
                <a:latin typeface="Poppins Bold"/>
              </a:rPr>
              <a:t>   DATASET: Spotify Audio Features</a:t>
            </a:r>
            <a:endParaRPr lang="en-US" sz="2005" spc="-20" dirty="0">
              <a:solidFill>
                <a:srgbClr val="003600"/>
              </a:solidFill>
              <a:latin typeface="Poppins Light"/>
            </a:endParaRPr>
          </a:p>
        </p:txBody>
      </p:sp>
      <p:grpSp>
        <p:nvGrpSpPr>
          <p:cNvPr id="30" name="Group 30"/>
          <p:cNvGrpSpPr/>
          <p:nvPr/>
        </p:nvGrpSpPr>
        <p:grpSpPr>
          <a:xfrm>
            <a:off x="1007897" y="1322318"/>
            <a:ext cx="225088" cy="226097"/>
            <a:chOff x="14167" y="0"/>
            <a:chExt cx="6321665"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32" name="Group 32"/>
          <p:cNvGrpSpPr/>
          <p:nvPr/>
        </p:nvGrpSpPr>
        <p:grpSpPr>
          <a:xfrm>
            <a:off x="1006383" y="6392723"/>
            <a:ext cx="225088" cy="226097"/>
            <a:chOff x="14167" y="0"/>
            <a:chExt cx="6321665"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34" name="Group 34"/>
          <p:cNvGrpSpPr/>
          <p:nvPr/>
        </p:nvGrpSpPr>
        <p:grpSpPr>
          <a:xfrm>
            <a:off x="5372864" y="1905302"/>
            <a:ext cx="225088" cy="226097"/>
            <a:chOff x="14167" y="0"/>
            <a:chExt cx="6321665" cy="6350000"/>
          </a:xfrm>
        </p:grpSpPr>
        <p:sp>
          <p:nvSpPr>
            <p:cNvPr id="35" name="Freeform 3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36" name="Group 36"/>
          <p:cNvGrpSpPr/>
          <p:nvPr/>
        </p:nvGrpSpPr>
        <p:grpSpPr>
          <a:xfrm>
            <a:off x="5372864" y="3093526"/>
            <a:ext cx="225088" cy="226097"/>
            <a:chOff x="14167" y="0"/>
            <a:chExt cx="6321665" cy="6350000"/>
          </a:xfrm>
        </p:grpSpPr>
        <p:sp>
          <p:nvSpPr>
            <p:cNvPr id="37" name="Freeform 3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38" name="Group 38"/>
          <p:cNvGrpSpPr/>
          <p:nvPr/>
        </p:nvGrpSpPr>
        <p:grpSpPr>
          <a:xfrm>
            <a:off x="1008562" y="4949584"/>
            <a:ext cx="225088" cy="226097"/>
            <a:chOff x="14167" y="0"/>
            <a:chExt cx="6321665" cy="6350000"/>
          </a:xfrm>
        </p:grpSpPr>
        <p:sp>
          <p:nvSpPr>
            <p:cNvPr id="39" name="Freeform 3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40" name="Group 40"/>
          <p:cNvGrpSpPr/>
          <p:nvPr/>
        </p:nvGrpSpPr>
        <p:grpSpPr>
          <a:xfrm>
            <a:off x="1006384" y="5661080"/>
            <a:ext cx="225088" cy="226097"/>
            <a:chOff x="14167" y="0"/>
            <a:chExt cx="6321665" cy="6350000"/>
          </a:xfrm>
        </p:grpSpPr>
        <p:sp>
          <p:nvSpPr>
            <p:cNvPr id="41" name="Freeform 4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42" name="Group 42"/>
          <p:cNvGrpSpPr/>
          <p:nvPr/>
        </p:nvGrpSpPr>
        <p:grpSpPr>
          <a:xfrm>
            <a:off x="5371084" y="5018541"/>
            <a:ext cx="225088" cy="226097"/>
            <a:chOff x="14167" y="0"/>
            <a:chExt cx="6321665" cy="6350000"/>
          </a:xfrm>
        </p:grpSpPr>
        <p:sp>
          <p:nvSpPr>
            <p:cNvPr id="43" name="Freeform 4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44" name="Group 44"/>
          <p:cNvGrpSpPr/>
          <p:nvPr/>
        </p:nvGrpSpPr>
        <p:grpSpPr>
          <a:xfrm>
            <a:off x="5377434" y="5671415"/>
            <a:ext cx="225088" cy="226097"/>
            <a:chOff x="14167" y="0"/>
            <a:chExt cx="6321665" cy="6350000"/>
          </a:xfrm>
        </p:grpSpPr>
        <p:sp>
          <p:nvSpPr>
            <p:cNvPr id="45" name="Freeform 4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46" name="Group 46"/>
          <p:cNvGrpSpPr/>
          <p:nvPr/>
        </p:nvGrpSpPr>
        <p:grpSpPr>
          <a:xfrm>
            <a:off x="5378775" y="6372327"/>
            <a:ext cx="225088" cy="226097"/>
            <a:chOff x="14167" y="0"/>
            <a:chExt cx="6321665" cy="6350000"/>
          </a:xfrm>
        </p:grpSpPr>
        <p:sp>
          <p:nvSpPr>
            <p:cNvPr id="47" name="Freeform 4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grpSp>
        <p:nvGrpSpPr>
          <p:cNvPr id="48" name="Group 48"/>
          <p:cNvGrpSpPr/>
          <p:nvPr/>
        </p:nvGrpSpPr>
        <p:grpSpPr>
          <a:xfrm>
            <a:off x="1387125" y="1260550"/>
            <a:ext cx="3013450" cy="753287"/>
            <a:chOff x="-1816" y="-32180"/>
            <a:chExt cx="4017933" cy="1004381"/>
          </a:xfrm>
        </p:grpSpPr>
        <p:sp>
          <p:nvSpPr>
            <p:cNvPr id="49" name="TextBox 49"/>
            <p:cNvSpPr txBox="1"/>
            <p:nvPr/>
          </p:nvSpPr>
          <p:spPr>
            <a:xfrm>
              <a:off x="-1816" y="-32180"/>
              <a:ext cx="4017933" cy="452866"/>
            </a:xfrm>
            <a:prstGeom prst="rect">
              <a:avLst/>
            </a:prstGeom>
          </p:spPr>
          <p:txBody>
            <a:bodyPr wrap="square"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ARTIST NAME</a:t>
              </a:r>
            </a:p>
          </p:txBody>
        </p:sp>
        <p:sp>
          <p:nvSpPr>
            <p:cNvPr id="50" name="TextBox 50"/>
            <p:cNvSpPr txBox="1"/>
            <p:nvPr/>
          </p:nvSpPr>
          <p:spPr>
            <a:xfrm>
              <a:off x="0" y="651283"/>
              <a:ext cx="4016117" cy="320918"/>
            </a:xfrm>
            <a:prstGeom prst="rect">
              <a:avLst/>
            </a:prstGeom>
          </p:spPr>
          <p:txBody>
            <a:bodyPr lIns="0" tIns="0" rIns="0" bIns="0" rtlCol="0" anchor="t">
              <a:spAutoFit/>
            </a:bodyPr>
            <a:lstStyle/>
            <a:p>
              <a:pPr>
                <a:lnSpc>
                  <a:spcPts val="2087"/>
                </a:lnSpc>
              </a:pPr>
              <a:endParaRPr/>
            </a:p>
          </p:txBody>
        </p:sp>
      </p:grpSp>
      <p:grpSp>
        <p:nvGrpSpPr>
          <p:cNvPr id="51" name="Group 51"/>
          <p:cNvGrpSpPr/>
          <p:nvPr/>
        </p:nvGrpSpPr>
        <p:grpSpPr>
          <a:xfrm>
            <a:off x="583926" y="6321039"/>
            <a:ext cx="4131376" cy="762293"/>
            <a:chOff x="0" y="-44187"/>
            <a:chExt cx="5508501" cy="1016389"/>
          </a:xfrm>
        </p:grpSpPr>
        <p:sp>
          <p:nvSpPr>
            <p:cNvPr id="52" name="TextBox 52"/>
            <p:cNvSpPr txBox="1"/>
            <p:nvPr/>
          </p:nvSpPr>
          <p:spPr>
            <a:xfrm>
              <a:off x="1070932" y="-44187"/>
              <a:ext cx="4437569" cy="452866"/>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INSTRUMENTALNESS</a:t>
              </a:r>
            </a:p>
          </p:txBody>
        </p:sp>
        <p:sp>
          <p:nvSpPr>
            <p:cNvPr id="53" name="TextBox 53"/>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54" name="Group 54"/>
          <p:cNvGrpSpPr/>
          <p:nvPr/>
        </p:nvGrpSpPr>
        <p:grpSpPr>
          <a:xfrm>
            <a:off x="1388487" y="5604304"/>
            <a:ext cx="3328177" cy="729151"/>
            <a:chOff x="0" y="0"/>
            <a:chExt cx="4437569" cy="972202"/>
          </a:xfrm>
        </p:grpSpPr>
        <p:sp>
          <p:nvSpPr>
            <p:cNvPr id="55" name="TextBox 55"/>
            <p:cNvSpPr txBox="1"/>
            <p:nvPr/>
          </p:nvSpPr>
          <p:spPr>
            <a:xfrm>
              <a:off x="0" y="0"/>
              <a:ext cx="4437569" cy="452867"/>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ENERGY</a:t>
              </a:r>
            </a:p>
          </p:txBody>
        </p:sp>
        <p:sp>
          <p:nvSpPr>
            <p:cNvPr id="56" name="TextBox 56"/>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57" name="Group 57"/>
          <p:cNvGrpSpPr/>
          <p:nvPr/>
        </p:nvGrpSpPr>
        <p:grpSpPr>
          <a:xfrm>
            <a:off x="1388487" y="4878283"/>
            <a:ext cx="3328177" cy="729151"/>
            <a:chOff x="0" y="0"/>
            <a:chExt cx="4437569" cy="972202"/>
          </a:xfrm>
        </p:grpSpPr>
        <p:sp>
          <p:nvSpPr>
            <p:cNvPr id="58" name="TextBox 58"/>
            <p:cNvSpPr txBox="1"/>
            <p:nvPr/>
          </p:nvSpPr>
          <p:spPr>
            <a:xfrm>
              <a:off x="0" y="0"/>
              <a:ext cx="4437569" cy="452867"/>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DURATION</a:t>
              </a:r>
            </a:p>
          </p:txBody>
        </p:sp>
        <p:sp>
          <p:nvSpPr>
            <p:cNvPr id="59" name="TextBox 59"/>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60" name="Group 60"/>
          <p:cNvGrpSpPr/>
          <p:nvPr/>
        </p:nvGrpSpPr>
        <p:grpSpPr>
          <a:xfrm>
            <a:off x="1388487" y="4180099"/>
            <a:ext cx="3328177" cy="729151"/>
            <a:chOff x="0" y="0"/>
            <a:chExt cx="4437569" cy="972202"/>
          </a:xfrm>
        </p:grpSpPr>
        <p:sp>
          <p:nvSpPr>
            <p:cNvPr id="61" name="TextBox 61"/>
            <p:cNvSpPr txBox="1"/>
            <p:nvPr/>
          </p:nvSpPr>
          <p:spPr>
            <a:xfrm>
              <a:off x="0" y="0"/>
              <a:ext cx="4437569" cy="452867"/>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DANCEABILITY</a:t>
              </a:r>
            </a:p>
          </p:txBody>
        </p:sp>
        <p:sp>
          <p:nvSpPr>
            <p:cNvPr id="62" name="TextBox 62"/>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63" name="Group 63"/>
          <p:cNvGrpSpPr/>
          <p:nvPr/>
        </p:nvGrpSpPr>
        <p:grpSpPr>
          <a:xfrm>
            <a:off x="1388487" y="3450947"/>
            <a:ext cx="3328177" cy="729151"/>
            <a:chOff x="0" y="0"/>
            <a:chExt cx="4437569" cy="972202"/>
          </a:xfrm>
        </p:grpSpPr>
        <p:sp>
          <p:nvSpPr>
            <p:cNvPr id="64" name="TextBox 64"/>
            <p:cNvSpPr txBox="1"/>
            <p:nvPr/>
          </p:nvSpPr>
          <p:spPr>
            <a:xfrm>
              <a:off x="0" y="0"/>
              <a:ext cx="4437569" cy="452867"/>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ACOUSTICNESS</a:t>
              </a:r>
            </a:p>
          </p:txBody>
        </p:sp>
        <p:sp>
          <p:nvSpPr>
            <p:cNvPr id="65" name="TextBox 65"/>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66" name="Group 66"/>
          <p:cNvGrpSpPr/>
          <p:nvPr/>
        </p:nvGrpSpPr>
        <p:grpSpPr>
          <a:xfrm>
            <a:off x="1388487" y="2746097"/>
            <a:ext cx="3328177" cy="729153"/>
            <a:chOff x="0" y="0"/>
            <a:chExt cx="4437569" cy="972202"/>
          </a:xfrm>
        </p:grpSpPr>
        <p:sp>
          <p:nvSpPr>
            <p:cNvPr id="67" name="TextBox 67"/>
            <p:cNvSpPr txBox="1"/>
            <p:nvPr/>
          </p:nvSpPr>
          <p:spPr>
            <a:xfrm>
              <a:off x="0" y="0"/>
              <a:ext cx="4437569" cy="452867"/>
            </a:xfrm>
            <a:prstGeom prst="rect">
              <a:avLst/>
            </a:prstGeom>
          </p:spPr>
          <p:txBody>
            <a:bodyPr lIns="0" tIns="0" rIns="0" bIns="0" rtlCol="0" anchor="t">
              <a:spAutoFit/>
            </a:bodyPr>
            <a:lstStyle>
              <a:defPPr>
                <a:defRPr lang="en-US"/>
              </a:defPPr>
              <a:lvl1pPr>
                <a:lnSpc>
                  <a:spcPts val="2714"/>
                </a:lnSpc>
                <a:defRPr sz="2000" spc="113">
                  <a:solidFill>
                    <a:srgbClr val="FFFFFF"/>
                  </a:solidFill>
                  <a:latin typeface="Poppins Bold Italics"/>
                </a:defRPr>
              </a:lvl1pPr>
            </a:lstStyle>
            <a:p>
              <a:r>
                <a:rPr lang="en-US" dirty="0">
                  <a:latin typeface="Poppins" pitchFamily="2" charset="77"/>
                  <a:cs typeface="Poppins" pitchFamily="2" charset="77"/>
                </a:rPr>
                <a:t>TRACK NAME</a:t>
              </a:r>
            </a:p>
          </p:txBody>
        </p:sp>
        <p:sp>
          <p:nvSpPr>
            <p:cNvPr id="68" name="TextBox 68"/>
            <p:cNvSpPr txBox="1"/>
            <p:nvPr/>
          </p:nvSpPr>
          <p:spPr>
            <a:xfrm>
              <a:off x="0" y="651283"/>
              <a:ext cx="4437569" cy="320919"/>
            </a:xfrm>
            <a:prstGeom prst="rect">
              <a:avLst/>
            </a:prstGeom>
          </p:spPr>
          <p:txBody>
            <a:bodyPr lIns="0" tIns="0" rIns="0" bIns="0" rtlCol="0" anchor="t">
              <a:spAutoFit/>
            </a:bodyPr>
            <a:lstStyle>
              <a:defPPr>
                <a:defRPr lang="en-US"/>
              </a:defPPr>
              <a:lvl1pPr>
                <a:lnSpc>
                  <a:spcPts val="2714"/>
                </a:lnSpc>
                <a:defRPr sz="2000" spc="113">
                  <a:solidFill>
                    <a:srgbClr val="FFFFFF"/>
                  </a:solidFill>
                  <a:latin typeface="Poppins Bold Italics"/>
                </a:defRPr>
              </a:lvl1pPr>
            </a:lstStyle>
            <a:p>
              <a:endParaRPr/>
            </a:p>
          </p:txBody>
        </p:sp>
      </p:grpSp>
      <p:grpSp>
        <p:nvGrpSpPr>
          <p:cNvPr id="69" name="Group 69"/>
          <p:cNvGrpSpPr/>
          <p:nvPr/>
        </p:nvGrpSpPr>
        <p:grpSpPr>
          <a:xfrm>
            <a:off x="1388487" y="1981200"/>
            <a:ext cx="3328177" cy="774423"/>
            <a:chOff x="0" y="-60361"/>
            <a:chExt cx="4437569" cy="1032563"/>
          </a:xfrm>
        </p:grpSpPr>
        <p:sp>
          <p:nvSpPr>
            <p:cNvPr id="70" name="TextBox 70"/>
            <p:cNvSpPr txBox="1"/>
            <p:nvPr/>
          </p:nvSpPr>
          <p:spPr>
            <a:xfrm>
              <a:off x="0" y="-60361"/>
              <a:ext cx="4437569" cy="452866"/>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TRACK ID</a:t>
              </a:r>
            </a:p>
          </p:txBody>
        </p:sp>
        <p:sp>
          <p:nvSpPr>
            <p:cNvPr id="71" name="TextBox 71"/>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72" name="Group 72"/>
          <p:cNvGrpSpPr/>
          <p:nvPr/>
        </p:nvGrpSpPr>
        <p:grpSpPr>
          <a:xfrm>
            <a:off x="5008572" y="6305158"/>
            <a:ext cx="4073644" cy="889223"/>
            <a:chOff x="0" y="-213427"/>
            <a:chExt cx="5431525" cy="1185629"/>
          </a:xfrm>
        </p:grpSpPr>
        <p:sp>
          <p:nvSpPr>
            <p:cNvPr id="73" name="TextBox 73"/>
            <p:cNvSpPr txBox="1"/>
            <p:nvPr/>
          </p:nvSpPr>
          <p:spPr>
            <a:xfrm>
              <a:off x="993956" y="-213427"/>
              <a:ext cx="4437569" cy="452866"/>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POPULARITY</a:t>
              </a:r>
            </a:p>
          </p:txBody>
        </p:sp>
        <p:sp>
          <p:nvSpPr>
            <p:cNvPr id="74" name="TextBox 74"/>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75" name="Group 75"/>
          <p:cNvGrpSpPr/>
          <p:nvPr/>
        </p:nvGrpSpPr>
        <p:grpSpPr>
          <a:xfrm>
            <a:off x="5757850" y="4949673"/>
            <a:ext cx="3347670" cy="862180"/>
            <a:chOff x="-25991" y="-177370"/>
            <a:chExt cx="4463560" cy="1149572"/>
          </a:xfrm>
        </p:grpSpPr>
        <p:sp>
          <p:nvSpPr>
            <p:cNvPr id="76" name="TextBox 76"/>
            <p:cNvSpPr txBox="1"/>
            <p:nvPr/>
          </p:nvSpPr>
          <p:spPr>
            <a:xfrm>
              <a:off x="-25991" y="-177370"/>
              <a:ext cx="4437569" cy="452866"/>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VALENCE</a:t>
              </a:r>
            </a:p>
          </p:txBody>
        </p:sp>
        <p:sp>
          <p:nvSpPr>
            <p:cNvPr id="77" name="TextBox 77"/>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78" name="Group 78"/>
          <p:cNvGrpSpPr/>
          <p:nvPr/>
        </p:nvGrpSpPr>
        <p:grpSpPr>
          <a:xfrm>
            <a:off x="5754040" y="5615026"/>
            <a:ext cx="3426050" cy="838662"/>
            <a:chOff x="-130497" y="-146013"/>
            <a:chExt cx="4568066" cy="1118215"/>
          </a:xfrm>
        </p:grpSpPr>
        <p:sp>
          <p:nvSpPr>
            <p:cNvPr id="79" name="TextBox 79"/>
            <p:cNvSpPr txBox="1"/>
            <p:nvPr/>
          </p:nvSpPr>
          <p:spPr>
            <a:xfrm>
              <a:off x="-130497" y="-146013"/>
              <a:ext cx="4437567" cy="452866"/>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TIME SIGNATURE</a:t>
              </a:r>
            </a:p>
          </p:txBody>
        </p:sp>
        <p:sp>
          <p:nvSpPr>
            <p:cNvPr id="80" name="TextBox 80"/>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81" name="Group 81"/>
          <p:cNvGrpSpPr/>
          <p:nvPr/>
        </p:nvGrpSpPr>
        <p:grpSpPr>
          <a:xfrm>
            <a:off x="5769660" y="4267793"/>
            <a:ext cx="3328180" cy="891375"/>
            <a:chOff x="-4" y="-216299"/>
            <a:chExt cx="4437573" cy="1188501"/>
          </a:xfrm>
        </p:grpSpPr>
        <p:sp>
          <p:nvSpPr>
            <p:cNvPr id="82" name="TextBox 82"/>
            <p:cNvSpPr txBox="1"/>
            <p:nvPr/>
          </p:nvSpPr>
          <p:spPr>
            <a:xfrm>
              <a:off x="-4" y="-216299"/>
              <a:ext cx="4437569" cy="452867"/>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TEMPO</a:t>
              </a:r>
            </a:p>
          </p:txBody>
        </p:sp>
        <p:sp>
          <p:nvSpPr>
            <p:cNvPr id="83" name="TextBox 83"/>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84" name="Group 84"/>
          <p:cNvGrpSpPr/>
          <p:nvPr/>
        </p:nvGrpSpPr>
        <p:grpSpPr>
          <a:xfrm>
            <a:off x="5769661" y="3657658"/>
            <a:ext cx="3347577" cy="869333"/>
            <a:chOff x="-25867" y="-186909"/>
            <a:chExt cx="4463436" cy="1159111"/>
          </a:xfrm>
        </p:grpSpPr>
        <p:sp>
          <p:nvSpPr>
            <p:cNvPr id="85" name="TextBox 85"/>
            <p:cNvSpPr txBox="1"/>
            <p:nvPr/>
          </p:nvSpPr>
          <p:spPr>
            <a:xfrm>
              <a:off x="-25867" y="-186909"/>
              <a:ext cx="4437569" cy="452867"/>
            </a:xfrm>
            <a:prstGeom prst="rect">
              <a:avLst/>
            </a:prstGeom>
          </p:spPr>
          <p:txBody>
            <a:bodyPr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SPEECHINESS</a:t>
              </a:r>
            </a:p>
          </p:txBody>
        </p:sp>
        <p:sp>
          <p:nvSpPr>
            <p:cNvPr id="86" name="TextBox 86"/>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87" name="Group 87"/>
          <p:cNvGrpSpPr/>
          <p:nvPr/>
        </p:nvGrpSpPr>
        <p:grpSpPr>
          <a:xfrm>
            <a:off x="5754039" y="3022405"/>
            <a:ext cx="3363199" cy="882332"/>
            <a:chOff x="-46696" y="-204239"/>
            <a:chExt cx="4484265" cy="1176441"/>
          </a:xfrm>
        </p:grpSpPr>
        <p:sp>
          <p:nvSpPr>
            <p:cNvPr id="88" name="TextBox 88"/>
            <p:cNvSpPr txBox="1"/>
            <p:nvPr/>
          </p:nvSpPr>
          <p:spPr>
            <a:xfrm>
              <a:off x="-46696" y="-204239"/>
              <a:ext cx="4484265" cy="452866"/>
            </a:xfrm>
            <a:prstGeom prst="rect">
              <a:avLst/>
            </a:prstGeom>
          </p:spPr>
          <p:txBody>
            <a:bodyPr wrap="square"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MODE</a:t>
              </a:r>
            </a:p>
          </p:txBody>
        </p:sp>
        <p:sp>
          <p:nvSpPr>
            <p:cNvPr id="89" name="TextBox 89"/>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90" name="Group 90"/>
          <p:cNvGrpSpPr/>
          <p:nvPr/>
        </p:nvGrpSpPr>
        <p:grpSpPr>
          <a:xfrm>
            <a:off x="5754039" y="2411733"/>
            <a:ext cx="3385611" cy="849902"/>
            <a:chOff x="-76579" y="-161002"/>
            <a:chExt cx="4514148" cy="1133204"/>
          </a:xfrm>
        </p:grpSpPr>
        <p:sp>
          <p:nvSpPr>
            <p:cNvPr id="91" name="TextBox 91"/>
            <p:cNvSpPr txBox="1"/>
            <p:nvPr/>
          </p:nvSpPr>
          <p:spPr>
            <a:xfrm>
              <a:off x="-76579" y="-161002"/>
              <a:ext cx="4484137" cy="452867"/>
            </a:xfrm>
            <a:prstGeom prst="rect">
              <a:avLst/>
            </a:prstGeom>
          </p:spPr>
          <p:txBody>
            <a:bodyPr wrap="square"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LOUDNESS</a:t>
              </a:r>
            </a:p>
          </p:txBody>
        </p:sp>
        <p:sp>
          <p:nvSpPr>
            <p:cNvPr id="92" name="TextBox 92"/>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93" name="Group 93"/>
          <p:cNvGrpSpPr/>
          <p:nvPr/>
        </p:nvGrpSpPr>
        <p:grpSpPr>
          <a:xfrm>
            <a:off x="5754039" y="1822808"/>
            <a:ext cx="3363200" cy="758499"/>
            <a:chOff x="-46696" y="-39128"/>
            <a:chExt cx="4484265" cy="1011330"/>
          </a:xfrm>
        </p:grpSpPr>
        <p:sp>
          <p:nvSpPr>
            <p:cNvPr id="94" name="TextBox 94"/>
            <p:cNvSpPr txBox="1"/>
            <p:nvPr/>
          </p:nvSpPr>
          <p:spPr>
            <a:xfrm>
              <a:off x="-46696" y="-39128"/>
              <a:ext cx="4458398" cy="452866"/>
            </a:xfrm>
            <a:prstGeom prst="rect">
              <a:avLst/>
            </a:prstGeom>
          </p:spPr>
          <p:txBody>
            <a:bodyPr wrap="square"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LIVENESS</a:t>
              </a:r>
            </a:p>
          </p:txBody>
        </p:sp>
        <p:sp>
          <p:nvSpPr>
            <p:cNvPr id="95" name="TextBox 95"/>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96" name="Group 96"/>
          <p:cNvGrpSpPr/>
          <p:nvPr/>
        </p:nvGrpSpPr>
        <p:grpSpPr>
          <a:xfrm>
            <a:off x="5754040" y="1246583"/>
            <a:ext cx="3424147" cy="707169"/>
            <a:chOff x="-127959" y="29312"/>
            <a:chExt cx="4565528" cy="942890"/>
          </a:xfrm>
        </p:grpSpPr>
        <p:sp>
          <p:nvSpPr>
            <p:cNvPr id="97" name="TextBox 97"/>
            <p:cNvSpPr txBox="1"/>
            <p:nvPr/>
          </p:nvSpPr>
          <p:spPr>
            <a:xfrm>
              <a:off x="-127959" y="29312"/>
              <a:ext cx="4458399" cy="452866"/>
            </a:xfrm>
            <a:prstGeom prst="rect">
              <a:avLst/>
            </a:prstGeom>
          </p:spPr>
          <p:txBody>
            <a:bodyPr wrap="square" lIns="0" tIns="0" rIns="0" bIns="0" rtlCol="0" anchor="t">
              <a:spAutoFit/>
            </a:bodyPr>
            <a:lstStyle/>
            <a:p>
              <a:pPr>
                <a:lnSpc>
                  <a:spcPts val="2714"/>
                </a:lnSpc>
              </a:pPr>
              <a:r>
                <a:rPr lang="en-US" sz="2000" spc="113" dirty="0">
                  <a:solidFill>
                    <a:srgbClr val="FFFFFF"/>
                  </a:solidFill>
                  <a:latin typeface="Poppins" pitchFamily="2" charset="77"/>
                  <a:cs typeface="Poppins" pitchFamily="2" charset="77"/>
                </a:rPr>
                <a:t>KEY</a:t>
              </a:r>
            </a:p>
          </p:txBody>
        </p:sp>
        <p:sp>
          <p:nvSpPr>
            <p:cNvPr id="98" name="TextBox 98"/>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sp>
        <p:nvSpPr>
          <p:cNvPr id="103" name="TextBox 102">
            <a:extLst>
              <a:ext uri="{FF2B5EF4-FFF2-40B4-BE49-F238E27FC236}">
                <a16:creationId xmlns:a16="http://schemas.microsoft.com/office/drawing/2014/main" id="{34CC01C5-A9E6-0DAD-C397-CD413A5ACD7E}"/>
              </a:ext>
            </a:extLst>
          </p:cNvPr>
          <p:cNvSpPr txBox="1"/>
          <p:nvPr/>
        </p:nvSpPr>
        <p:spPr>
          <a:xfrm>
            <a:off x="381000" y="6994940"/>
            <a:ext cx="8382000" cy="276999"/>
          </a:xfrm>
          <a:prstGeom prst="rect">
            <a:avLst/>
          </a:prstGeom>
          <a:noFill/>
        </p:spPr>
        <p:txBody>
          <a:bodyPr wrap="square" rtlCol="0">
            <a:spAutoFit/>
          </a:bodyPr>
          <a:lstStyle/>
          <a:p>
            <a:r>
              <a:rPr lang="en-US" sz="1200" i="1" spc="-20">
                <a:solidFill>
                  <a:schemeClr val="bg1"/>
                </a:solidFill>
                <a:latin typeface="Poppins Light"/>
              </a:rPr>
              <a:t> *Audio features for 130k tracks collected from the official Spotify Web API</a:t>
            </a:r>
            <a:endParaRPr lang="en-US" sz="1200" i="1">
              <a:solidFill>
                <a:schemeClr val="bg1"/>
              </a:solidFill>
            </a:endParaRPr>
          </a:p>
        </p:txBody>
      </p:sp>
      <p:sp>
        <p:nvSpPr>
          <p:cNvPr id="104" name="AutoShape 29">
            <a:extLst>
              <a:ext uri="{FF2B5EF4-FFF2-40B4-BE49-F238E27FC236}">
                <a16:creationId xmlns:a16="http://schemas.microsoft.com/office/drawing/2014/main" id="{3974DB49-5E04-284D-8E8C-304BD260CFE1}"/>
              </a:ext>
            </a:extLst>
          </p:cNvPr>
          <p:cNvSpPr/>
          <p:nvPr/>
        </p:nvSpPr>
        <p:spPr>
          <a:xfrm>
            <a:off x="0" y="849821"/>
            <a:ext cx="9772997" cy="315434"/>
          </a:xfrm>
          <a:prstGeom prst="rect">
            <a:avLst/>
          </a:prstGeom>
          <a:solidFill>
            <a:srgbClr val="182722">
              <a:alpha val="40000"/>
            </a:srgbClr>
          </a:solidFill>
        </p:spPr>
      </p:sp>
      <p:sp>
        <p:nvSpPr>
          <p:cNvPr id="105" name="AutoShape 29">
            <a:extLst>
              <a:ext uri="{FF2B5EF4-FFF2-40B4-BE49-F238E27FC236}">
                <a16:creationId xmlns:a16="http://schemas.microsoft.com/office/drawing/2014/main" id="{165F9E8A-BF27-5F30-5DE5-F5F80DAFC0D7}"/>
              </a:ext>
            </a:extLst>
          </p:cNvPr>
          <p:cNvSpPr/>
          <p:nvPr/>
        </p:nvSpPr>
        <p:spPr>
          <a:xfrm>
            <a:off x="-11910" y="734790"/>
            <a:ext cx="9772997" cy="315434"/>
          </a:xfrm>
          <a:prstGeom prst="rect">
            <a:avLst/>
          </a:prstGeom>
          <a:solidFill>
            <a:srgbClr val="182722">
              <a:alpha val="40000"/>
            </a:srgbClr>
          </a:solidFill>
        </p:spPr>
      </p:sp>
      <p:sp>
        <p:nvSpPr>
          <p:cNvPr id="99" name="TextBox 98">
            <a:extLst>
              <a:ext uri="{FF2B5EF4-FFF2-40B4-BE49-F238E27FC236}">
                <a16:creationId xmlns:a16="http://schemas.microsoft.com/office/drawing/2014/main" id="{4FE52471-BEAC-7E43-8BEC-7824813EB12A}"/>
              </a:ext>
            </a:extLst>
          </p:cNvPr>
          <p:cNvSpPr txBox="1"/>
          <p:nvPr/>
        </p:nvSpPr>
        <p:spPr>
          <a:xfrm>
            <a:off x="8846820" y="422910"/>
            <a:ext cx="184731" cy="369332"/>
          </a:xfrm>
          <a:prstGeom prst="rect">
            <a:avLst/>
          </a:prstGeom>
          <a:noFill/>
        </p:spPr>
        <p:txBody>
          <a:bodyPr wrap="none" rtlCol="0">
            <a:spAutoFit/>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sp>
        <p:nvSpPr>
          <p:cNvPr id="2" name="TextBox 2"/>
          <p:cNvSpPr txBox="1"/>
          <p:nvPr/>
        </p:nvSpPr>
        <p:spPr>
          <a:xfrm rot="5400000">
            <a:off x="5439101"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4706"/>
                  </a:srgbClr>
                </a:solidFill>
                <a:latin typeface="Poppins" pitchFamily="2" charset="77"/>
                <a:cs typeface="Poppins" pitchFamily="2" charset="77"/>
              </a:rPr>
              <a:t>STREAMING</a:t>
            </a:r>
          </a:p>
        </p:txBody>
      </p:sp>
      <p:sp>
        <p:nvSpPr>
          <p:cNvPr id="3" name="TextBox 3"/>
          <p:cNvSpPr txBox="1"/>
          <p:nvPr/>
        </p:nvSpPr>
        <p:spPr>
          <a:xfrm rot="5400000">
            <a:off x="4232110"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19608"/>
                  </a:srgbClr>
                </a:solidFill>
                <a:latin typeface="Poppins" pitchFamily="2" charset="77"/>
                <a:cs typeface="Poppins" pitchFamily="2" charset="77"/>
              </a:rPr>
              <a:t>STREAMING</a:t>
            </a:r>
          </a:p>
        </p:txBody>
      </p:sp>
      <p:sp>
        <p:nvSpPr>
          <p:cNvPr id="4" name="TextBox 4"/>
          <p:cNvSpPr txBox="1"/>
          <p:nvPr/>
        </p:nvSpPr>
        <p:spPr>
          <a:xfrm rot="5400000">
            <a:off x="3025119"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706"/>
                  </a:srgbClr>
                </a:solidFill>
                <a:latin typeface="Poppins" pitchFamily="2" charset="77"/>
                <a:cs typeface="Poppins" pitchFamily="2" charset="77"/>
              </a:rPr>
              <a:t>STREAMING</a:t>
            </a:r>
          </a:p>
        </p:txBody>
      </p:sp>
      <p:pic>
        <p:nvPicPr>
          <p:cNvPr id="5" name="Picture 5"/>
          <p:cNvPicPr>
            <a:picLocks noChangeAspect="1"/>
          </p:cNvPicPr>
          <p:nvPr/>
        </p:nvPicPr>
        <p:blipFill>
          <a:blip r:embed="rId2"/>
          <a:srcRect/>
          <a:stretch>
            <a:fillRect/>
          </a:stretch>
        </p:blipFill>
        <p:spPr>
          <a:xfrm>
            <a:off x="457200" y="1848752"/>
            <a:ext cx="8839200" cy="3765876"/>
          </a:xfrm>
          <a:prstGeom prst="rect">
            <a:avLst/>
          </a:prstGeom>
        </p:spPr>
      </p:pic>
      <p:sp>
        <p:nvSpPr>
          <p:cNvPr id="6" name="TextBox 6"/>
          <p:cNvSpPr txBox="1"/>
          <p:nvPr/>
        </p:nvSpPr>
        <p:spPr>
          <a:xfrm>
            <a:off x="330108" y="-83716"/>
            <a:ext cx="9110636" cy="836768"/>
          </a:xfrm>
          <a:prstGeom prst="rect">
            <a:avLst/>
          </a:prstGeom>
        </p:spPr>
        <p:txBody>
          <a:bodyPr wrap="square" lIns="0" tIns="0" rIns="0" bIns="0" rtlCol="0" anchor="t">
            <a:spAutoFit/>
          </a:bodyPr>
          <a:lstStyle/>
          <a:p>
            <a:pPr>
              <a:lnSpc>
                <a:spcPts val="7080"/>
              </a:lnSpc>
            </a:pPr>
            <a:r>
              <a:rPr lang="en-US" sz="4000" b="1" spc="-59" dirty="0">
                <a:solidFill>
                  <a:srgbClr val="00E091"/>
                </a:solidFill>
                <a:latin typeface="Poppins" pitchFamily="2" charset="77"/>
                <a:cs typeface="Poppins" pitchFamily="2" charset="77"/>
              </a:rPr>
              <a:t> </a:t>
            </a:r>
            <a:r>
              <a:rPr lang="en-US" sz="4000" b="1" spc="-44" dirty="0">
                <a:solidFill>
                  <a:srgbClr val="00E091"/>
                </a:solidFill>
                <a:latin typeface="Poppins" pitchFamily="2" charset="77"/>
                <a:cs typeface="Poppins" pitchFamily="2" charset="77"/>
              </a:rPr>
              <a:t>DATASET SNAPSHOT:</a:t>
            </a:r>
          </a:p>
        </p:txBody>
      </p:sp>
      <p:pic>
        <p:nvPicPr>
          <p:cNvPr id="7" name="Picture 26">
            <a:extLst>
              <a:ext uri="{FF2B5EF4-FFF2-40B4-BE49-F238E27FC236}">
                <a16:creationId xmlns:a16="http://schemas.microsoft.com/office/drawing/2014/main" id="{E451A843-C495-A29F-E00C-AB0A60D5600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381000" y="685800"/>
            <a:ext cx="625621" cy="143821"/>
          </a:xfrm>
          <a:prstGeom prst="rect">
            <a:avLst/>
          </a:prstGeom>
        </p:spPr>
      </p:pic>
      <p:sp>
        <p:nvSpPr>
          <p:cNvPr id="9" name="Rounded Rectangular Callout 8">
            <a:extLst>
              <a:ext uri="{FF2B5EF4-FFF2-40B4-BE49-F238E27FC236}">
                <a16:creationId xmlns:a16="http://schemas.microsoft.com/office/drawing/2014/main" id="{D9094C3F-706E-B4BA-8F55-DB7B82C49194}"/>
              </a:ext>
            </a:extLst>
          </p:cNvPr>
          <p:cNvSpPr/>
          <p:nvPr/>
        </p:nvSpPr>
        <p:spPr bwMode="auto">
          <a:xfrm>
            <a:off x="7403133" y="6089796"/>
            <a:ext cx="1719330" cy="560742"/>
          </a:xfrm>
          <a:prstGeom prst="wedgeRoundRectCallout">
            <a:avLst>
              <a:gd name="adj1" fmla="val 45850"/>
              <a:gd name="adj2" fmla="val -140473"/>
              <a:gd name="adj3" fmla="val 16667"/>
            </a:avLst>
          </a:prstGeom>
          <a:solidFill>
            <a:srgbClr val="00E192"/>
          </a:solidFill>
          <a:ln w="12700" cap="flat" cmpd="sng" algn="ctr">
            <a:noFill/>
            <a:prstDash val="solid"/>
            <a:round/>
            <a:headEnd type="none" w="med" len="med"/>
            <a:tailEnd type="none"/>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en-CA"/>
            </a:defPPr>
            <a:lvl1pPr algn="l" rtl="0" fontAlgn="base">
              <a:spcBef>
                <a:spcPct val="20000"/>
              </a:spcBef>
              <a:spcAft>
                <a:spcPct val="0"/>
              </a:spcAft>
              <a:defRPr lang="en-US" sz="1400" kern="1200">
                <a:solidFill>
                  <a:schemeClr val="tx1"/>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r>
              <a:rPr lang="en-US" sz="1200" b="1">
                <a:latin typeface="Poppins" pitchFamily="2" charset="77"/>
                <a:cs typeface="Poppins" pitchFamily="2" charset="77"/>
              </a:rPr>
              <a:t>This is the dependent variable</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E091"/>
        </a:solidFill>
        <a:effectLst/>
      </p:bgPr>
    </p:bg>
    <p:spTree>
      <p:nvGrpSpPr>
        <p:cNvPr id="1" name=""/>
        <p:cNvGrpSpPr/>
        <p:nvPr/>
      </p:nvGrpSpPr>
      <p:grpSpPr>
        <a:xfrm>
          <a:off x="0" y="0"/>
          <a:ext cx="0" cy="0"/>
          <a:chOff x="0" y="0"/>
          <a:chExt cx="0" cy="0"/>
        </a:xfrm>
      </p:grpSpPr>
      <p:sp>
        <p:nvSpPr>
          <p:cNvPr id="2" name="AutoShape 2"/>
          <p:cNvSpPr/>
          <p:nvPr/>
        </p:nvSpPr>
        <p:spPr>
          <a:xfrm>
            <a:off x="-11719" y="1477196"/>
            <a:ext cx="9772808" cy="5129438"/>
          </a:xfrm>
          <a:prstGeom prst="rect">
            <a:avLst/>
          </a:prstGeom>
          <a:solidFill>
            <a:srgbClr val="182722">
              <a:alpha val="9804"/>
            </a:srgbClr>
          </a:solidFill>
        </p:spPr>
      </p:sp>
      <p:sp>
        <p:nvSpPr>
          <p:cNvPr id="3" name="AutoShape 3"/>
          <p:cNvSpPr/>
          <p:nvPr/>
        </p:nvSpPr>
        <p:spPr>
          <a:xfrm>
            <a:off x="-11719" y="1345545"/>
            <a:ext cx="9772999" cy="5129438"/>
          </a:xfrm>
          <a:prstGeom prst="rect">
            <a:avLst/>
          </a:prstGeom>
          <a:solidFill>
            <a:srgbClr val="182722">
              <a:alpha val="40000"/>
            </a:srgbClr>
          </a:solidFill>
        </p:spPr>
      </p:sp>
      <p:sp>
        <p:nvSpPr>
          <p:cNvPr id="4" name="AutoShape 4"/>
          <p:cNvSpPr/>
          <p:nvPr/>
        </p:nvSpPr>
        <p:spPr>
          <a:xfrm>
            <a:off x="-11719" y="1224036"/>
            <a:ext cx="9772999" cy="5129438"/>
          </a:xfrm>
          <a:prstGeom prst="rect">
            <a:avLst/>
          </a:prstGeom>
          <a:solidFill>
            <a:srgbClr val="182722">
              <a:alpha val="69804"/>
            </a:srgbClr>
          </a:solidFill>
        </p:spPr>
      </p:sp>
      <p:grpSp>
        <p:nvGrpSpPr>
          <p:cNvPr id="5" name="Group 5"/>
          <p:cNvGrpSpPr/>
          <p:nvPr/>
        </p:nvGrpSpPr>
        <p:grpSpPr>
          <a:xfrm>
            <a:off x="742093" y="505423"/>
            <a:ext cx="226097" cy="226097"/>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sp>
        <p:nvSpPr>
          <p:cNvPr id="7" name="AutoShape 7"/>
          <p:cNvSpPr/>
          <p:nvPr/>
        </p:nvSpPr>
        <p:spPr>
          <a:xfrm>
            <a:off x="-12099" y="1101047"/>
            <a:ext cx="9827034" cy="6474983"/>
          </a:xfrm>
          <a:prstGeom prst="rect">
            <a:avLst/>
          </a:prstGeom>
          <a:solidFill>
            <a:srgbClr val="182722"/>
          </a:solidFill>
        </p:spPr>
        <p:txBody>
          <a:bodyPr/>
          <a:lstStyle/>
          <a:p>
            <a:endParaRPr lang="en-US"/>
          </a:p>
        </p:txBody>
      </p:sp>
      <p:grpSp>
        <p:nvGrpSpPr>
          <p:cNvPr id="8" name="Group 8"/>
          <p:cNvGrpSpPr/>
          <p:nvPr/>
        </p:nvGrpSpPr>
        <p:grpSpPr>
          <a:xfrm>
            <a:off x="5113261" y="452171"/>
            <a:ext cx="226097" cy="226097"/>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E091"/>
            </a:solidFill>
          </p:spPr>
        </p:sp>
      </p:grpSp>
      <p:sp>
        <p:nvSpPr>
          <p:cNvPr id="10" name="TextBox 10"/>
          <p:cNvSpPr txBox="1"/>
          <p:nvPr/>
        </p:nvSpPr>
        <p:spPr>
          <a:xfrm>
            <a:off x="1388487" y="2413551"/>
            <a:ext cx="3012088" cy="250215"/>
          </a:xfrm>
          <a:prstGeom prst="rect">
            <a:avLst/>
          </a:prstGeom>
        </p:spPr>
        <p:txBody>
          <a:bodyPr lIns="0" tIns="0" rIns="0" bIns="0" rtlCol="0" anchor="t">
            <a:spAutoFit/>
          </a:bodyPr>
          <a:lstStyle/>
          <a:p>
            <a:pPr>
              <a:lnSpc>
                <a:spcPts val="2087"/>
              </a:lnSpc>
            </a:pPr>
            <a:endParaRPr/>
          </a:p>
        </p:txBody>
      </p:sp>
      <p:sp>
        <p:nvSpPr>
          <p:cNvPr id="27" name="AutoShape 27"/>
          <p:cNvSpPr/>
          <p:nvPr/>
        </p:nvSpPr>
        <p:spPr>
          <a:xfrm>
            <a:off x="0" y="1037179"/>
            <a:ext cx="9772998" cy="168177"/>
          </a:xfrm>
          <a:prstGeom prst="rect">
            <a:avLst/>
          </a:prstGeom>
          <a:solidFill>
            <a:srgbClr val="182722">
              <a:alpha val="40000"/>
            </a:srgbClr>
          </a:solidFill>
        </p:spPr>
        <p:txBody>
          <a:bodyPr/>
          <a:lstStyle/>
          <a:p>
            <a:endParaRPr lang="en-US"/>
          </a:p>
        </p:txBody>
      </p:sp>
      <p:sp>
        <p:nvSpPr>
          <p:cNvPr id="28" name="TextBox 28"/>
          <p:cNvSpPr txBox="1"/>
          <p:nvPr/>
        </p:nvSpPr>
        <p:spPr>
          <a:xfrm>
            <a:off x="457200" y="152400"/>
            <a:ext cx="9655239" cy="1968488"/>
          </a:xfrm>
          <a:prstGeom prst="rect">
            <a:avLst/>
          </a:prstGeom>
        </p:spPr>
        <p:txBody>
          <a:bodyPr wrap="square" lIns="0" tIns="0" rIns="0" bIns="0" rtlCol="0" anchor="t">
            <a:spAutoFit/>
          </a:bodyPr>
          <a:lstStyle/>
          <a:p>
            <a:pPr>
              <a:lnSpc>
                <a:spcPts val="4691"/>
              </a:lnSpc>
            </a:pPr>
            <a:r>
              <a:rPr lang="en-US" sz="4000" b="1" spc="-39">
                <a:solidFill>
                  <a:srgbClr val="003600"/>
                </a:solidFill>
                <a:latin typeface="Poppins" pitchFamily="2" charset="77"/>
                <a:cs typeface="Poppins" pitchFamily="2" charset="77"/>
              </a:rPr>
              <a:t>PROJECT ROADMAP</a:t>
            </a:r>
          </a:p>
          <a:p>
            <a:pPr>
              <a:lnSpc>
                <a:spcPts val="5413"/>
              </a:lnSpc>
            </a:pPr>
            <a:endParaRPr lang="en-US" sz="4000" b="1" spc="-20">
              <a:solidFill>
                <a:srgbClr val="003600"/>
              </a:solidFill>
              <a:latin typeface="Poppins" pitchFamily="2" charset="77"/>
              <a:cs typeface="Poppins" pitchFamily="2" charset="77"/>
            </a:endParaRPr>
          </a:p>
          <a:p>
            <a:pPr>
              <a:lnSpc>
                <a:spcPts val="5413"/>
              </a:lnSpc>
            </a:pPr>
            <a:endParaRPr lang="en-US" sz="4000" b="1" spc="-20">
              <a:solidFill>
                <a:srgbClr val="003600"/>
              </a:solidFill>
              <a:latin typeface="Poppins" pitchFamily="2" charset="77"/>
              <a:cs typeface="Poppins" pitchFamily="2" charset="77"/>
            </a:endParaRPr>
          </a:p>
        </p:txBody>
      </p:sp>
      <p:sp>
        <p:nvSpPr>
          <p:cNvPr id="29" name="AutoShape 29"/>
          <p:cNvSpPr/>
          <p:nvPr/>
        </p:nvSpPr>
        <p:spPr>
          <a:xfrm>
            <a:off x="-1" y="939135"/>
            <a:ext cx="9772997" cy="315434"/>
          </a:xfrm>
          <a:prstGeom prst="rect">
            <a:avLst/>
          </a:prstGeom>
          <a:solidFill>
            <a:srgbClr val="182722">
              <a:alpha val="40000"/>
            </a:srgbClr>
          </a:solidFill>
        </p:spPr>
      </p:sp>
      <p:grpSp>
        <p:nvGrpSpPr>
          <p:cNvPr id="48" name="Group 48"/>
          <p:cNvGrpSpPr/>
          <p:nvPr/>
        </p:nvGrpSpPr>
        <p:grpSpPr>
          <a:xfrm>
            <a:off x="1388487" y="1260550"/>
            <a:ext cx="3012088" cy="753287"/>
            <a:chOff x="0" y="-32180"/>
            <a:chExt cx="4016117" cy="1004381"/>
          </a:xfrm>
        </p:grpSpPr>
        <p:sp>
          <p:nvSpPr>
            <p:cNvPr id="49" name="TextBox 49"/>
            <p:cNvSpPr txBox="1"/>
            <p:nvPr/>
          </p:nvSpPr>
          <p:spPr>
            <a:xfrm>
              <a:off x="0" y="-32180"/>
              <a:ext cx="4016117" cy="452866"/>
            </a:xfrm>
            <a:prstGeom prst="rect">
              <a:avLst/>
            </a:prstGeom>
          </p:spPr>
          <p:txBody>
            <a:bodyPr lIns="0" tIns="0" rIns="0" bIns="0" rtlCol="0" anchor="t">
              <a:spAutoFit/>
            </a:bodyPr>
            <a:lstStyle/>
            <a:p>
              <a:pPr>
                <a:lnSpc>
                  <a:spcPts val="2714"/>
                </a:lnSpc>
              </a:pPr>
              <a:endParaRPr lang="en-US" sz="2000" spc="113">
                <a:solidFill>
                  <a:srgbClr val="FFFFFF"/>
                </a:solidFill>
                <a:latin typeface="Poppins Bold Italics"/>
              </a:endParaRPr>
            </a:p>
          </p:txBody>
        </p:sp>
        <p:sp>
          <p:nvSpPr>
            <p:cNvPr id="50" name="TextBox 50"/>
            <p:cNvSpPr txBox="1"/>
            <p:nvPr/>
          </p:nvSpPr>
          <p:spPr>
            <a:xfrm>
              <a:off x="0" y="651283"/>
              <a:ext cx="4016117" cy="320918"/>
            </a:xfrm>
            <a:prstGeom prst="rect">
              <a:avLst/>
            </a:prstGeom>
          </p:spPr>
          <p:txBody>
            <a:bodyPr lIns="0" tIns="0" rIns="0" bIns="0" rtlCol="0" anchor="t">
              <a:spAutoFit/>
            </a:bodyPr>
            <a:lstStyle/>
            <a:p>
              <a:pPr>
                <a:lnSpc>
                  <a:spcPts val="2087"/>
                </a:lnSpc>
              </a:pPr>
              <a:endParaRPr/>
            </a:p>
          </p:txBody>
        </p:sp>
      </p:grpSp>
      <p:grpSp>
        <p:nvGrpSpPr>
          <p:cNvPr id="60" name="Group 60"/>
          <p:cNvGrpSpPr/>
          <p:nvPr/>
        </p:nvGrpSpPr>
        <p:grpSpPr>
          <a:xfrm>
            <a:off x="1388487" y="4180099"/>
            <a:ext cx="3328177" cy="729152"/>
            <a:chOff x="0" y="0"/>
            <a:chExt cx="4437569" cy="972202"/>
          </a:xfrm>
        </p:grpSpPr>
        <p:sp>
          <p:nvSpPr>
            <p:cNvPr id="61" name="TextBox 61"/>
            <p:cNvSpPr txBox="1"/>
            <p:nvPr/>
          </p:nvSpPr>
          <p:spPr>
            <a:xfrm>
              <a:off x="0" y="0"/>
              <a:ext cx="4437569" cy="461665"/>
            </a:xfrm>
            <a:prstGeom prst="rect">
              <a:avLst/>
            </a:prstGeom>
          </p:spPr>
          <p:txBody>
            <a:bodyPr lIns="0" tIns="0" rIns="0" bIns="0" rtlCol="0" anchor="t">
              <a:spAutoFit/>
            </a:bodyPr>
            <a:lstStyle/>
            <a:p>
              <a:pPr>
                <a:lnSpc>
                  <a:spcPts val="2714"/>
                </a:lnSpc>
              </a:pPr>
              <a:endParaRPr lang="en-US" sz="2261" spc="113">
                <a:solidFill>
                  <a:srgbClr val="FFFFFF"/>
                </a:solidFill>
                <a:latin typeface="Poppins Bold Italics"/>
              </a:endParaRPr>
            </a:p>
          </p:txBody>
        </p:sp>
        <p:sp>
          <p:nvSpPr>
            <p:cNvPr id="62" name="TextBox 62"/>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63" name="Group 63"/>
          <p:cNvGrpSpPr/>
          <p:nvPr/>
        </p:nvGrpSpPr>
        <p:grpSpPr>
          <a:xfrm>
            <a:off x="1388487" y="3450947"/>
            <a:ext cx="3328177" cy="729152"/>
            <a:chOff x="0" y="0"/>
            <a:chExt cx="4437569" cy="972202"/>
          </a:xfrm>
        </p:grpSpPr>
        <p:sp>
          <p:nvSpPr>
            <p:cNvPr id="64" name="TextBox 64"/>
            <p:cNvSpPr txBox="1"/>
            <p:nvPr/>
          </p:nvSpPr>
          <p:spPr>
            <a:xfrm>
              <a:off x="0" y="0"/>
              <a:ext cx="4437569" cy="461665"/>
            </a:xfrm>
            <a:prstGeom prst="rect">
              <a:avLst/>
            </a:prstGeom>
          </p:spPr>
          <p:txBody>
            <a:bodyPr lIns="0" tIns="0" rIns="0" bIns="0" rtlCol="0" anchor="t">
              <a:spAutoFit/>
            </a:bodyPr>
            <a:lstStyle/>
            <a:p>
              <a:pPr>
                <a:lnSpc>
                  <a:spcPts val="2714"/>
                </a:lnSpc>
              </a:pPr>
              <a:endParaRPr lang="en-US" sz="2261" spc="113">
                <a:solidFill>
                  <a:srgbClr val="FFFFFF"/>
                </a:solidFill>
                <a:latin typeface="Poppins Bold Italics"/>
              </a:endParaRPr>
            </a:p>
          </p:txBody>
        </p:sp>
        <p:sp>
          <p:nvSpPr>
            <p:cNvPr id="65" name="TextBox 65"/>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66" name="Group 66"/>
          <p:cNvGrpSpPr/>
          <p:nvPr/>
        </p:nvGrpSpPr>
        <p:grpSpPr>
          <a:xfrm>
            <a:off x="1388487" y="2746097"/>
            <a:ext cx="3328177" cy="729152"/>
            <a:chOff x="0" y="0"/>
            <a:chExt cx="4437569" cy="972202"/>
          </a:xfrm>
        </p:grpSpPr>
        <p:sp>
          <p:nvSpPr>
            <p:cNvPr id="67" name="TextBox 67"/>
            <p:cNvSpPr txBox="1"/>
            <p:nvPr/>
          </p:nvSpPr>
          <p:spPr>
            <a:xfrm>
              <a:off x="0" y="0"/>
              <a:ext cx="4437569" cy="461665"/>
            </a:xfrm>
            <a:prstGeom prst="rect">
              <a:avLst/>
            </a:prstGeom>
          </p:spPr>
          <p:txBody>
            <a:bodyPr lIns="0" tIns="0" rIns="0" bIns="0" rtlCol="0" anchor="t">
              <a:spAutoFit/>
            </a:bodyPr>
            <a:lstStyle/>
            <a:p>
              <a:pPr>
                <a:lnSpc>
                  <a:spcPts val="2714"/>
                </a:lnSpc>
              </a:pPr>
              <a:endParaRPr lang="en-US" sz="2261" spc="113">
                <a:solidFill>
                  <a:srgbClr val="FFFFFF"/>
                </a:solidFill>
                <a:latin typeface="Poppins Bold Italics"/>
              </a:endParaRPr>
            </a:p>
          </p:txBody>
        </p:sp>
        <p:sp>
          <p:nvSpPr>
            <p:cNvPr id="68" name="TextBox 68"/>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grpSp>
        <p:nvGrpSpPr>
          <p:cNvPr id="69" name="Group 69"/>
          <p:cNvGrpSpPr/>
          <p:nvPr/>
        </p:nvGrpSpPr>
        <p:grpSpPr>
          <a:xfrm>
            <a:off x="1388487" y="1981200"/>
            <a:ext cx="3328177" cy="774423"/>
            <a:chOff x="0" y="-60361"/>
            <a:chExt cx="4437569" cy="1032563"/>
          </a:xfrm>
        </p:grpSpPr>
        <p:sp>
          <p:nvSpPr>
            <p:cNvPr id="70" name="TextBox 70"/>
            <p:cNvSpPr txBox="1"/>
            <p:nvPr/>
          </p:nvSpPr>
          <p:spPr>
            <a:xfrm>
              <a:off x="0" y="-60361"/>
              <a:ext cx="4437569" cy="461665"/>
            </a:xfrm>
            <a:prstGeom prst="rect">
              <a:avLst/>
            </a:prstGeom>
          </p:spPr>
          <p:txBody>
            <a:bodyPr lIns="0" tIns="0" rIns="0" bIns="0" rtlCol="0" anchor="t">
              <a:spAutoFit/>
            </a:bodyPr>
            <a:lstStyle/>
            <a:p>
              <a:pPr>
                <a:lnSpc>
                  <a:spcPts val="2714"/>
                </a:lnSpc>
              </a:pPr>
              <a:endParaRPr lang="en-US" sz="2261" spc="113">
                <a:solidFill>
                  <a:srgbClr val="FFFFFF"/>
                </a:solidFill>
                <a:latin typeface="Poppins Bold Italics"/>
              </a:endParaRPr>
            </a:p>
          </p:txBody>
        </p:sp>
        <p:sp>
          <p:nvSpPr>
            <p:cNvPr id="71" name="TextBox 71"/>
            <p:cNvSpPr txBox="1"/>
            <p:nvPr/>
          </p:nvSpPr>
          <p:spPr>
            <a:xfrm>
              <a:off x="0" y="651283"/>
              <a:ext cx="4437569" cy="320919"/>
            </a:xfrm>
            <a:prstGeom prst="rect">
              <a:avLst/>
            </a:prstGeom>
          </p:spPr>
          <p:txBody>
            <a:bodyPr lIns="0" tIns="0" rIns="0" bIns="0" rtlCol="0" anchor="t">
              <a:spAutoFit/>
            </a:bodyPr>
            <a:lstStyle/>
            <a:p>
              <a:pPr>
                <a:lnSpc>
                  <a:spcPts val="2087"/>
                </a:lnSpc>
              </a:pPr>
              <a:endParaRPr/>
            </a:p>
          </p:txBody>
        </p:sp>
      </p:grpSp>
      <p:sp>
        <p:nvSpPr>
          <p:cNvPr id="74" name="TextBox 74"/>
          <p:cNvSpPr txBox="1"/>
          <p:nvPr/>
        </p:nvSpPr>
        <p:spPr>
          <a:xfrm>
            <a:off x="5008572" y="6953691"/>
            <a:ext cx="3328177" cy="240690"/>
          </a:xfrm>
          <a:prstGeom prst="rect">
            <a:avLst/>
          </a:prstGeom>
        </p:spPr>
        <p:txBody>
          <a:bodyPr lIns="0" tIns="0" rIns="0" bIns="0" rtlCol="0" anchor="t">
            <a:spAutoFit/>
          </a:bodyPr>
          <a:lstStyle/>
          <a:p>
            <a:pPr>
              <a:lnSpc>
                <a:spcPts val="2087"/>
              </a:lnSpc>
            </a:pPr>
            <a:endParaRPr/>
          </a:p>
        </p:txBody>
      </p:sp>
      <p:sp>
        <p:nvSpPr>
          <p:cNvPr id="80" name="TextBox 80"/>
          <p:cNvSpPr txBox="1"/>
          <p:nvPr/>
        </p:nvSpPr>
        <p:spPr>
          <a:xfrm>
            <a:off x="5851913" y="6212998"/>
            <a:ext cx="3328177" cy="240690"/>
          </a:xfrm>
          <a:prstGeom prst="rect">
            <a:avLst/>
          </a:prstGeom>
        </p:spPr>
        <p:txBody>
          <a:bodyPr lIns="0" tIns="0" rIns="0" bIns="0" rtlCol="0" anchor="t">
            <a:spAutoFit/>
          </a:bodyPr>
          <a:lstStyle/>
          <a:p>
            <a:pPr>
              <a:lnSpc>
                <a:spcPts val="2087"/>
              </a:lnSpc>
            </a:pPr>
            <a:endParaRPr/>
          </a:p>
        </p:txBody>
      </p:sp>
      <p:sp>
        <p:nvSpPr>
          <p:cNvPr id="100" name="AutoShape 29">
            <a:extLst>
              <a:ext uri="{FF2B5EF4-FFF2-40B4-BE49-F238E27FC236}">
                <a16:creationId xmlns:a16="http://schemas.microsoft.com/office/drawing/2014/main" id="{7FECFB5D-4433-A229-2238-4B6F9D4B391B}"/>
              </a:ext>
            </a:extLst>
          </p:cNvPr>
          <p:cNvSpPr/>
          <p:nvPr/>
        </p:nvSpPr>
        <p:spPr>
          <a:xfrm>
            <a:off x="0" y="812813"/>
            <a:ext cx="9772997" cy="213242"/>
          </a:xfrm>
          <a:prstGeom prst="rect">
            <a:avLst/>
          </a:prstGeom>
          <a:solidFill>
            <a:srgbClr val="182722">
              <a:alpha val="40000"/>
            </a:srgbClr>
          </a:solidFill>
        </p:spPr>
      </p:sp>
      <p:grpSp>
        <p:nvGrpSpPr>
          <p:cNvPr id="99" name="Group 4">
            <a:extLst>
              <a:ext uri="{FF2B5EF4-FFF2-40B4-BE49-F238E27FC236}">
                <a16:creationId xmlns:a16="http://schemas.microsoft.com/office/drawing/2014/main" id="{3FF5169A-C28F-DB36-364D-17D93D59E9A4}"/>
              </a:ext>
            </a:extLst>
          </p:cNvPr>
          <p:cNvGrpSpPr/>
          <p:nvPr/>
        </p:nvGrpSpPr>
        <p:grpSpPr>
          <a:xfrm>
            <a:off x="945671" y="3900334"/>
            <a:ext cx="243289" cy="244379"/>
            <a:chOff x="14167" y="0"/>
            <a:chExt cx="6321665" cy="6350000"/>
          </a:xfrm>
          <a:solidFill>
            <a:schemeClr val="bg1"/>
          </a:solidFill>
        </p:grpSpPr>
        <p:sp>
          <p:nvSpPr>
            <p:cNvPr id="101" name="Freeform 5">
              <a:extLst>
                <a:ext uri="{FF2B5EF4-FFF2-40B4-BE49-F238E27FC236}">
                  <a16:creationId xmlns:a16="http://schemas.microsoft.com/office/drawing/2014/main" id="{2F5363B0-E144-157A-8F7E-830DEAC39059}"/>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grpSp>
        <p:nvGrpSpPr>
          <p:cNvPr id="102" name="Group 6">
            <a:extLst>
              <a:ext uri="{FF2B5EF4-FFF2-40B4-BE49-F238E27FC236}">
                <a16:creationId xmlns:a16="http://schemas.microsoft.com/office/drawing/2014/main" id="{15714B12-CC70-71E7-CA0C-DFD18A9A5B54}"/>
              </a:ext>
            </a:extLst>
          </p:cNvPr>
          <p:cNvGrpSpPr/>
          <p:nvPr/>
        </p:nvGrpSpPr>
        <p:grpSpPr>
          <a:xfrm>
            <a:off x="7492628" y="3900334"/>
            <a:ext cx="243289" cy="244379"/>
            <a:chOff x="14167" y="0"/>
            <a:chExt cx="6321665" cy="6350000"/>
          </a:xfrm>
          <a:solidFill>
            <a:schemeClr val="bg1"/>
          </a:solidFill>
        </p:grpSpPr>
        <p:sp>
          <p:nvSpPr>
            <p:cNvPr id="103" name="Freeform 7">
              <a:extLst>
                <a:ext uri="{FF2B5EF4-FFF2-40B4-BE49-F238E27FC236}">
                  <a16:creationId xmlns:a16="http://schemas.microsoft.com/office/drawing/2014/main" id="{C8C254CC-5C4E-7479-43D1-9869D4B60444}"/>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grpSp>
        <p:nvGrpSpPr>
          <p:cNvPr id="104" name="Group 8">
            <a:extLst>
              <a:ext uri="{FF2B5EF4-FFF2-40B4-BE49-F238E27FC236}">
                <a16:creationId xmlns:a16="http://schemas.microsoft.com/office/drawing/2014/main" id="{A4149275-77C7-A435-6221-125B13A9A0C9}"/>
              </a:ext>
            </a:extLst>
          </p:cNvPr>
          <p:cNvGrpSpPr/>
          <p:nvPr/>
        </p:nvGrpSpPr>
        <p:grpSpPr>
          <a:xfrm>
            <a:off x="3574515" y="3900334"/>
            <a:ext cx="243289" cy="244379"/>
            <a:chOff x="14167" y="0"/>
            <a:chExt cx="6321665" cy="6350000"/>
          </a:xfrm>
          <a:solidFill>
            <a:schemeClr val="bg1"/>
          </a:solidFill>
        </p:grpSpPr>
        <p:sp>
          <p:nvSpPr>
            <p:cNvPr id="105" name="Freeform 9">
              <a:extLst>
                <a:ext uri="{FF2B5EF4-FFF2-40B4-BE49-F238E27FC236}">
                  <a16:creationId xmlns:a16="http://schemas.microsoft.com/office/drawing/2014/main" id="{B00F406D-7036-C5C0-C490-8953B6742310}"/>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sp>
        <p:nvSpPr>
          <p:cNvPr id="106" name="AutoShape 10">
            <a:extLst>
              <a:ext uri="{FF2B5EF4-FFF2-40B4-BE49-F238E27FC236}">
                <a16:creationId xmlns:a16="http://schemas.microsoft.com/office/drawing/2014/main" id="{5D2EF75B-8038-0C42-668A-BED8347276EB}"/>
              </a:ext>
            </a:extLst>
          </p:cNvPr>
          <p:cNvSpPr/>
          <p:nvPr/>
        </p:nvSpPr>
        <p:spPr>
          <a:xfrm>
            <a:off x="457368" y="3995107"/>
            <a:ext cx="8877346" cy="54835"/>
          </a:xfrm>
          <a:prstGeom prst="rect">
            <a:avLst/>
          </a:prstGeom>
          <a:solidFill>
            <a:schemeClr val="bg1"/>
          </a:solidFill>
        </p:spPr>
      </p:sp>
      <p:grpSp>
        <p:nvGrpSpPr>
          <p:cNvPr id="107" name="Group 11">
            <a:extLst>
              <a:ext uri="{FF2B5EF4-FFF2-40B4-BE49-F238E27FC236}">
                <a16:creationId xmlns:a16="http://schemas.microsoft.com/office/drawing/2014/main" id="{74D979DC-A58F-FDFA-6128-3ACF30E19D43}"/>
              </a:ext>
            </a:extLst>
          </p:cNvPr>
          <p:cNvGrpSpPr/>
          <p:nvPr/>
        </p:nvGrpSpPr>
        <p:grpSpPr>
          <a:xfrm rot="5400000">
            <a:off x="2274686" y="3900334"/>
            <a:ext cx="243289" cy="244379"/>
            <a:chOff x="14167" y="0"/>
            <a:chExt cx="6321665" cy="6350000"/>
          </a:xfrm>
          <a:solidFill>
            <a:schemeClr val="bg1"/>
          </a:solidFill>
        </p:grpSpPr>
        <p:sp>
          <p:nvSpPr>
            <p:cNvPr id="108" name="Freeform 12">
              <a:extLst>
                <a:ext uri="{FF2B5EF4-FFF2-40B4-BE49-F238E27FC236}">
                  <a16:creationId xmlns:a16="http://schemas.microsoft.com/office/drawing/2014/main" id="{BADBBC52-52E8-308C-0062-F7B5376DBCD9}"/>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grpSp>
        <p:nvGrpSpPr>
          <p:cNvPr id="109" name="Group 13">
            <a:extLst>
              <a:ext uri="{FF2B5EF4-FFF2-40B4-BE49-F238E27FC236}">
                <a16:creationId xmlns:a16="http://schemas.microsoft.com/office/drawing/2014/main" id="{1F64DD2D-0264-4A09-F72E-C4BBCEE2FFD2}"/>
              </a:ext>
            </a:extLst>
          </p:cNvPr>
          <p:cNvGrpSpPr/>
          <p:nvPr/>
        </p:nvGrpSpPr>
        <p:grpSpPr>
          <a:xfrm rot="5400000">
            <a:off x="4899062" y="3900334"/>
            <a:ext cx="243289" cy="244379"/>
            <a:chOff x="14167" y="0"/>
            <a:chExt cx="6321665" cy="6350000"/>
          </a:xfrm>
          <a:solidFill>
            <a:schemeClr val="bg1"/>
          </a:solidFill>
        </p:grpSpPr>
        <p:sp>
          <p:nvSpPr>
            <p:cNvPr id="110" name="Freeform 14">
              <a:extLst>
                <a:ext uri="{FF2B5EF4-FFF2-40B4-BE49-F238E27FC236}">
                  <a16:creationId xmlns:a16="http://schemas.microsoft.com/office/drawing/2014/main" id="{BEEF6EB1-0791-66EE-C47E-3F6363B6F08A}"/>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grpSp>
        <p:nvGrpSpPr>
          <p:cNvPr id="111" name="Group 15">
            <a:extLst>
              <a:ext uri="{FF2B5EF4-FFF2-40B4-BE49-F238E27FC236}">
                <a16:creationId xmlns:a16="http://schemas.microsoft.com/office/drawing/2014/main" id="{46047CBE-9DE7-40A2-12FB-902D07B051B5}"/>
              </a:ext>
            </a:extLst>
          </p:cNvPr>
          <p:cNvGrpSpPr/>
          <p:nvPr/>
        </p:nvGrpSpPr>
        <p:grpSpPr>
          <a:xfrm rot="5400000">
            <a:off x="8729692" y="3900334"/>
            <a:ext cx="243289" cy="244379"/>
            <a:chOff x="14167" y="0"/>
            <a:chExt cx="6321665" cy="6350000"/>
          </a:xfrm>
          <a:solidFill>
            <a:schemeClr val="bg1"/>
          </a:solidFill>
        </p:grpSpPr>
        <p:sp>
          <p:nvSpPr>
            <p:cNvPr id="112" name="Freeform 16">
              <a:extLst>
                <a:ext uri="{FF2B5EF4-FFF2-40B4-BE49-F238E27FC236}">
                  <a16:creationId xmlns:a16="http://schemas.microsoft.com/office/drawing/2014/main" id="{E6B38D8E-EE2D-D326-2B71-2C27005054A2}"/>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grpSp>
        <p:nvGrpSpPr>
          <p:cNvPr id="113" name="Group 17">
            <a:extLst>
              <a:ext uri="{FF2B5EF4-FFF2-40B4-BE49-F238E27FC236}">
                <a16:creationId xmlns:a16="http://schemas.microsoft.com/office/drawing/2014/main" id="{5B3A58A8-AD6E-BEB9-9336-44848FB934E0}"/>
              </a:ext>
            </a:extLst>
          </p:cNvPr>
          <p:cNvGrpSpPr/>
          <p:nvPr/>
        </p:nvGrpSpPr>
        <p:grpSpPr>
          <a:xfrm rot="5400000">
            <a:off x="6223608" y="3900334"/>
            <a:ext cx="243289" cy="244379"/>
            <a:chOff x="14167" y="0"/>
            <a:chExt cx="6321665" cy="6350000"/>
          </a:xfrm>
          <a:solidFill>
            <a:schemeClr val="bg1"/>
          </a:solidFill>
        </p:grpSpPr>
        <p:sp>
          <p:nvSpPr>
            <p:cNvPr id="114" name="Freeform 18">
              <a:extLst>
                <a:ext uri="{FF2B5EF4-FFF2-40B4-BE49-F238E27FC236}">
                  <a16:creationId xmlns:a16="http://schemas.microsoft.com/office/drawing/2014/main" id="{B765B030-8369-6DBE-9BAB-D64A1A2F195B}"/>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sp>
        <p:nvSpPr>
          <p:cNvPr id="115" name="AutoShape 19">
            <a:extLst>
              <a:ext uri="{FF2B5EF4-FFF2-40B4-BE49-F238E27FC236}">
                <a16:creationId xmlns:a16="http://schemas.microsoft.com/office/drawing/2014/main" id="{44D281C0-4750-39DE-2F33-DD06BC6B0A4B}"/>
              </a:ext>
            </a:extLst>
          </p:cNvPr>
          <p:cNvSpPr/>
          <p:nvPr/>
        </p:nvSpPr>
        <p:spPr>
          <a:xfrm rot="5400000">
            <a:off x="935724" y="4164813"/>
            <a:ext cx="263183" cy="33439"/>
          </a:xfrm>
          <a:prstGeom prst="rect">
            <a:avLst/>
          </a:prstGeom>
          <a:solidFill>
            <a:schemeClr val="bg1"/>
          </a:solidFill>
        </p:spPr>
      </p:sp>
      <p:sp>
        <p:nvSpPr>
          <p:cNvPr id="116" name="AutoShape 20">
            <a:extLst>
              <a:ext uri="{FF2B5EF4-FFF2-40B4-BE49-F238E27FC236}">
                <a16:creationId xmlns:a16="http://schemas.microsoft.com/office/drawing/2014/main" id="{30D24065-28E1-6540-D100-6E0F6E2F0975}"/>
              </a:ext>
            </a:extLst>
          </p:cNvPr>
          <p:cNvSpPr/>
          <p:nvPr/>
        </p:nvSpPr>
        <p:spPr>
          <a:xfrm rot="5400000">
            <a:off x="2264739" y="3846796"/>
            <a:ext cx="263183" cy="33439"/>
          </a:xfrm>
          <a:prstGeom prst="rect">
            <a:avLst/>
          </a:prstGeom>
          <a:solidFill>
            <a:schemeClr val="bg1"/>
          </a:solidFill>
        </p:spPr>
      </p:sp>
      <p:sp>
        <p:nvSpPr>
          <p:cNvPr id="117" name="AutoShape 21">
            <a:extLst>
              <a:ext uri="{FF2B5EF4-FFF2-40B4-BE49-F238E27FC236}">
                <a16:creationId xmlns:a16="http://schemas.microsoft.com/office/drawing/2014/main" id="{83C9B2E4-D559-A16C-0331-2E9ED3808CC6}"/>
              </a:ext>
            </a:extLst>
          </p:cNvPr>
          <p:cNvSpPr/>
          <p:nvPr/>
        </p:nvSpPr>
        <p:spPr>
          <a:xfrm rot="5400000">
            <a:off x="3564569" y="4164813"/>
            <a:ext cx="263183" cy="33439"/>
          </a:xfrm>
          <a:prstGeom prst="rect">
            <a:avLst/>
          </a:prstGeom>
          <a:solidFill>
            <a:schemeClr val="bg1"/>
          </a:solidFill>
        </p:spPr>
      </p:sp>
      <p:sp>
        <p:nvSpPr>
          <p:cNvPr id="118" name="AutoShape 22">
            <a:extLst>
              <a:ext uri="{FF2B5EF4-FFF2-40B4-BE49-F238E27FC236}">
                <a16:creationId xmlns:a16="http://schemas.microsoft.com/office/drawing/2014/main" id="{7043A851-19A2-278A-E827-4874F6074FDA}"/>
              </a:ext>
            </a:extLst>
          </p:cNvPr>
          <p:cNvSpPr/>
          <p:nvPr/>
        </p:nvSpPr>
        <p:spPr>
          <a:xfrm rot="5400000">
            <a:off x="4893750" y="3846796"/>
            <a:ext cx="263183" cy="33439"/>
          </a:xfrm>
          <a:prstGeom prst="rect">
            <a:avLst/>
          </a:prstGeom>
          <a:solidFill>
            <a:schemeClr val="bg1"/>
          </a:solidFill>
        </p:spPr>
      </p:sp>
      <p:sp>
        <p:nvSpPr>
          <p:cNvPr id="119" name="AutoShape 23">
            <a:extLst>
              <a:ext uri="{FF2B5EF4-FFF2-40B4-BE49-F238E27FC236}">
                <a16:creationId xmlns:a16="http://schemas.microsoft.com/office/drawing/2014/main" id="{848A31DF-FD06-7FE8-4FB2-7F2B47C141FE}"/>
              </a:ext>
            </a:extLst>
          </p:cNvPr>
          <p:cNvSpPr/>
          <p:nvPr/>
        </p:nvSpPr>
        <p:spPr>
          <a:xfrm rot="5400000">
            <a:off x="6213661" y="4164813"/>
            <a:ext cx="263183" cy="33439"/>
          </a:xfrm>
          <a:prstGeom prst="rect">
            <a:avLst/>
          </a:prstGeom>
          <a:solidFill>
            <a:schemeClr val="bg1"/>
          </a:solidFill>
        </p:spPr>
      </p:sp>
      <p:sp>
        <p:nvSpPr>
          <p:cNvPr id="120" name="AutoShape 24">
            <a:extLst>
              <a:ext uri="{FF2B5EF4-FFF2-40B4-BE49-F238E27FC236}">
                <a16:creationId xmlns:a16="http://schemas.microsoft.com/office/drawing/2014/main" id="{876F96E6-7AB5-F616-ACC9-3549BA573444}"/>
              </a:ext>
            </a:extLst>
          </p:cNvPr>
          <p:cNvSpPr/>
          <p:nvPr/>
        </p:nvSpPr>
        <p:spPr>
          <a:xfrm rot="5400000">
            <a:off x="7482681" y="3856321"/>
            <a:ext cx="263183" cy="33439"/>
          </a:xfrm>
          <a:prstGeom prst="rect">
            <a:avLst/>
          </a:prstGeom>
          <a:solidFill>
            <a:schemeClr val="bg1"/>
          </a:solidFill>
        </p:spPr>
      </p:sp>
      <p:sp>
        <p:nvSpPr>
          <p:cNvPr id="121" name="AutoShape 25">
            <a:extLst>
              <a:ext uri="{FF2B5EF4-FFF2-40B4-BE49-F238E27FC236}">
                <a16:creationId xmlns:a16="http://schemas.microsoft.com/office/drawing/2014/main" id="{CCB4AA9C-94BC-E303-326D-9297CABC75A8}"/>
              </a:ext>
            </a:extLst>
          </p:cNvPr>
          <p:cNvSpPr/>
          <p:nvPr/>
        </p:nvSpPr>
        <p:spPr>
          <a:xfrm rot="5400000">
            <a:off x="8719746" y="4150614"/>
            <a:ext cx="263183" cy="33439"/>
          </a:xfrm>
          <a:prstGeom prst="rect">
            <a:avLst/>
          </a:prstGeom>
          <a:solidFill>
            <a:schemeClr val="bg1"/>
          </a:solidFill>
        </p:spPr>
      </p:sp>
      <p:pic>
        <p:nvPicPr>
          <p:cNvPr id="122" name="Picture 26">
            <a:extLst>
              <a:ext uri="{FF2B5EF4-FFF2-40B4-BE49-F238E27FC236}">
                <a16:creationId xmlns:a16="http://schemas.microsoft.com/office/drawing/2014/main" id="{33BE67DB-E7B8-A3A6-9838-015C769D244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568612" y="5119888"/>
            <a:ext cx="991159" cy="991159"/>
          </a:xfrm>
          <a:prstGeom prst="rect">
            <a:avLst/>
          </a:prstGeom>
        </p:spPr>
      </p:pic>
      <p:pic>
        <p:nvPicPr>
          <p:cNvPr id="123" name="Picture 27">
            <a:extLst>
              <a:ext uri="{FF2B5EF4-FFF2-40B4-BE49-F238E27FC236}">
                <a16:creationId xmlns:a16="http://schemas.microsoft.com/office/drawing/2014/main" id="{F1028C99-2357-73C6-00F0-28A0A982EF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794569" y="1877654"/>
            <a:ext cx="991159" cy="991159"/>
          </a:xfrm>
          <a:prstGeom prst="rect">
            <a:avLst/>
          </a:prstGeom>
        </p:spPr>
      </p:pic>
      <p:pic>
        <p:nvPicPr>
          <p:cNvPr id="124" name="Picture 28">
            <a:extLst>
              <a:ext uri="{FF2B5EF4-FFF2-40B4-BE49-F238E27FC236}">
                <a16:creationId xmlns:a16="http://schemas.microsoft.com/office/drawing/2014/main" id="{03832732-7FAD-EB34-F52F-2635B8E386F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7094630" y="1919030"/>
            <a:ext cx="1005845" cy="1005845"/>
          </a:xfrm>
          <a:prstGeom prst="rect">
            <a:avLst/>
          </a:prstGeom>
        </p:spPr>
      </p:pic>
      <p:pic>
        <p:nvPicPr>
          <p:cNvPr id="125" name="Picture 29">
            <a:extLst>
              <a:ext uri="{FF2B5EF4-FFF2-40B4-BE49-F238E27FC236}">
                <a16:creationId xmlns:a16="http://schemas.microsoft.com/office/drawing/2014/main" id="{E80688DF-C6ED-3669-3763-7E4A229E0E0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3131262" y="5121113"/>
            <a:ext cx="991159" cy="1020499"/>
          </a:xfrm>
          <a:prstGeom prst="rect">
            <a:avLst/>
          </a:prstGeom>
        </p:spPr>
      </p:pic>
      <p:pic>
        <p:nvPicPr>
          <p:cNvPr id="126" name="Picture 30">
            <a:extLst>
              <a:ext uri="{FF2B5EF4-FFF2-40B4-BE49-F238E27FC236}">
                <a16:creationId xmlns:a16="http://schemas.microsoft.com/office/drawing/2014/main" id="{7FB538F2-0555-B326-23E2-3C7E3403BD0D}"/>
              </a:ext>
            </a:extLst>
          </p:cNvPr>
          <p:cNvPicPr>
            <a:picLocks noChangeAspect="1"/>
          </p:cNvPicPr>
          <p:nvPr/>
        </p:nvPicPr>
        <p:blipFill>
          <a:blip r:embed="rId11"/>
          <a:srcRect/>
          <a:stretch>
            <a:fillRect/>
          </a:stretch>
        </p:blipFill>
        <p:spPr>
          <a:xfrm>
            <a:off x="4466539" y="1836401"/>
            <a:ext cx="1108333" cy="1108333"/>
          </a:xfrm>
          <a:prstGeom prst="rect">
            <a:avLst/>
          </a:prstGeom>
        </p:spPr>
      </p:pic>
      <p:pic>
        <p:nvPicPr>
          <p:cNvPr id="127" name="Picture 31">
            <a:extLst>
              <a:ext uri="{FF2B5EF4-FFF2-40B4-BE49-F238E27FC236}">
                <a16:creationId xmlns:a16="http://schemas.microsoft.com/office/drawing/2014/main" id="{FD3DDF02-302A-021B-534E-50EB72261B03}"/>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8357225" y="5105720"/>
            <a:ext cx="989692" cy="1004299"/>
          </a:xfrm>
          <a:prstGeom prst="rect">
            <a:avLst/>
          </a:prstGeom>
        </p:spPr>
      </p:pic>
      <p:sp>
        <p:nvSpPr>
          <p:cNvPr id="128" name="TextBox 33">
            <a:extLst>
              <a:ext uri="{FF2B5EF4-FFF2-40B4-BE49-F238E27FC236}">
                <a16:creationId xmlns:a16="http://schemas.microsoft.com/office/drawing/2014/main" id="{6807E698-932A-1729-57C0-2802E1FC1078}"/>
              </a:ext>
            </a:extLst>
          </p:cNvPr>
          <p:cNvSpPr txBox="1"/>
          <p:nvPr/>
        </p:nvSpPr>
        <p:spPr>
          <a:xfrm>
            <a:off x="-158201" y="4343670"/>
            <a:ext cx="2537812" cy="718145"/>
          </a:xfrm>
          <a:prstGeom prst="rect">
            <a:avLst/>
          </a:prstGeom>
        </p:spPr>
        <p:txBody>
          <a:bodyPr lIns="0" tIns="0" rIns="0" bIns="0" rtlCol="0" anchor="t">
            <a:spAutoFit/>
          </a:bodyPr>
          <a:lstStyle/>
          <a:p>
            <a:pPr algn="ctr">
              <a:lnSpc>
                <a:spcPts val="2800"/>
              </a:lnSpc>
            </a:pPr>
            <a:r>
              <a:rPr lang="en-US" sz="2000" spc="170" dirty="0">
                <a:solidFill>
                  <a:schemeClr val="bg1"/>
                </a:solidFill>
                <a:latin typeface="Poppins" pitchFamily="2" charset="77"/>
                <a:cs typeface="Poppins" pitchFamily="2" charset="77"/>
              </a:rPr>
              <a:t>Data Preprocessing</a:t>
            </a:r>
          </a:p>
        </p:txBody>
      </p:sp>
      <p:sp>
        <p:nvSpPr>
          <p:cNvPr id="129" name="TextBox 34">
            <a:extLst>
              <a:ext uri="{FF2B5EF4-FFF2-40B4-BE49-F238E27FC236}">
                <a16:creationId xmlns:a16="http://schemas.microsoft.com/office/drawing/2014/main" id="{F553DD66-83BA-1034-6EC1-ECD5CE342E62}"/>
              </a:ext>
            </a:extLst>
          </p:cNvPr>
          <p:cNvSpPr txBox="1"/>
          <p:nvPr/>
        </p:nvSpPr>
        <p:spPr>
          <a:xfrm>
            <a:off x="3751800" y="3039849"/>
            <a:ext cx="2537812" cy="718145"/>
          </a:xfrm>
          <a:prstGeom prst="rect">
            <a:avLst/>
          </a:prstGeom>
        </p:spPr>
        <p:txBody>
          <a:bodyPr lIns="0" tIns="0" rIns="0" bIns="0" rtlCol="0" anchor="t">
            <a:spAutoFit/>
          </a:bodyPr>
          <a:lstStyle/>
          <a:p>
            <a:pPr algn="ctr">
              <a:lnSpc>
                <a:spcPts val="2800"/>
              </a:lnSpc>
            </a:pPr>
            <a:r>
              <a:rPr lang="en-US" sz="2000" spc="170" dirty="0">
                <a:solidFill>
                  <a:schemeClr val="bg1"/>
                </a:solidFill>
                <a:latin typeface="Poppins" pitchFamily="2" charset="77"/>
                <a:cs typeface="Poppins" pitchFamily="2" charset="77"/>
              </a:rPr>
              <a:t>Data </a:t>
            </a:r>
          </a:p>
          <a:p>
            <a:pPr algn="ctr">
              <a:lnSpc>
                <a:spcPts val="2800"/>
              </a:lnSpc>
            </a:pPr>
            <a:r>
              <a:rPr lang="en-US" sz="2000" spc="170" dirty="0">
                <a:solidFill>
                  <a:schemeClr val="bg1"/>
                </a:solidFill>
                <a:latin typeface="Poppins" pitchFamily="2" charset="77"/>
                <a:cs typeface="Poppins" pitchFamily="2" charset="77"/>
              </a:rPr>
              <a:t>Cleaning</a:t>
            </a:r>
          </a:p>
        </p:txBody>
      </p:sp>
      <p:sp>
        <p:nvSpPr>
          <p:cNvPr id="130" name="TextBox 35">
            <a:extLst>
              <a:ext uri="{FF2B5EF4-FFF2-40B4-BE49-F238E27FC236}">
                <a16:creationId xmlns:a16="http://schemas.microsoft.com/office/drawing/2014/main" id="{C9601638-7B7D-C95C-A1CC-8E61E12297E0}"/>
              </a:ext>
            </a:extLst>
          </p:cNvPr>
          <p:cNvSpPr txBox="1"/>
          <p:nvPr/>
        </p:nvSpPr>
        <p:spPr>
          <a:xfrm>
            <a:off x="1189505" y="3039849"/>
            <a:ext cx="2355280" cy="718145"/>
          </a:xfrm>
          <a:prstGeom prst="rect">
            <a:avLst/>
          </a:prstGeom>
        </p:spPr>
        <p:txBody>
          <a:bodyPr lIns="0" tIns="0" rIns="0" bIns="0" rtlCol="0" anchor="t">
            <a:spAutoFit/>
          </a:bodyPr>
          <a:lstStyle/>
          <a:p>
            <a:pPr algn="ctr">
              <a:lnSpc>
                <a:spcPts val="2800"/>
              </a:lnSpc>
            </a:pPr>
            <a:r>
              <a:rPr lang="en-US" sz="2000" spc="170" dirty="0">
                <a:solidFill>
                  <a:schemeClr val="bg1"/>
                </a:solidFill>
                <a:latin typeface="Poppins" pitchFamily="2" charset="77"/>
                <a:cs typeface="Poppins" pitchFamily="2" charset="77"/>
              </a:rPr>
              <a:t>Exploratory Data Analysis</a:t>
            </a:r>
          </a:p>
        </p:txBody>
      </p:sp>
      <p:sp>
        <p:nvSpPr>
          <p:cNvPr id="131" name="TextBox 36">
            <a:extLst>
              <a:ext uri="{FF2B5EF4-FFF2-40B4-BE49-F238E27FC236}">
                <a16:creationId xmlns:a16="http://schemas.microsoft.com/office/drawing/2014/main" id="{029C59A4-DFF9-6BB0-C4AB-EC3ADD1D1189}"/>
              </a:ext>
            </a:extLst>
          </p:cNvPr>
          <p:cNvSpPr txBox="1"/>
          <p:nvPr/>
        </p:nvSpPr>
        <p:spPr>
          <a:xfrm>
            <a:off x="5076347" y="4369070"/>
            <a:ext cx="2537812" cy="359073"/>
          </a:xfrm>
          <a:prstGeom prst="rect">
            <a:avLst/>
          </a:prstGeom>
        </p:spPr>
        <p:txBody>
          <a:bodyPr lIns="0" tIns="0" rIns="0" bIns="0" rtlCol="0" anchor="t">
            <a:spAutoFit/>
          </a:bodyPr>
          <a:lstStyle/>
          <a:p>
            <a:pPr algn="ctr">
              <a:lnSpc>
                <a:spcPts val="2800"/>
              </a:lnSpc>
            </a:pPr>
            <a:r>
              <a:rPr lang="en-US" sz="2000" spc="170" dirty="0">
                <a:solidFill>
                  <a:schemeClr val="bg1"/>
                </a:solidFill>
                <a:latin typeface="Poppins" pitchFamily="2" charset="77"/>
                <a:cs typeface="Poppins" pitchFamily="2" charset="77"/>
              </a:rPr>
              <a:t>Modeling</a:t>
            </a:r>
          </a:p>
        </p:txBody>
      </p:sp>
      <p:sp>
        <p:nvSpPr>
          <p:cNvPr id="132" name="TextBox 37">
            <a:extLst>
              <a:ext uri="{FF2B5EF4-FFF2-40B4-BE49-F238E27FC236}">
                <a16:creationId xmlns:a16="http://schemas.microsoft.com/office/drawing/2014/main" id="{6707D857-5228-9318-3DBF-FB907B496FB0}"/>
              </a:ext>
            </a:extLst>
          </p:cNvPr>
          <p:cNvSpPr txBox="1"/>
          <p:nvPr/>
        </p:nvSpPr>
        <p:spPr>
          <a:xfrm>
            <a:off x="2501800" y="4343670"/>
            <a:ext cx="2355280" cy="718145"/>
          </a:xfrm>
          <a:prstGeom prst="rect">
            <a:avLst/>
          </a:prstGeom>
        </p:spPr>
        <p:txBody>
          <a:bodyPr lIns="0" tIns="0" rIns="0" bIns="0" rtlCol="0" anchor="t">
            <a:spAutoFit/>
          </a:bodyPr>
          <a:lstStyle/>
          <a:p>
            <a:pPr algn="ctr">
              <a:lnSpc>
                <a:spcPts val="2800"/>
              </a:lnSpc>
            </a:pPr>
            <a:r>
              <a:rPr lang="en-US" sz="2000" spc="170" dirty="0">
                <a:solidFill>
                  <a:schemeClr val="bg1"/>
                </a:solidFill>
                <a:latin typeface="Poppins" pitchFamily="2" charset="77"/>
                <a:cs typeface="Poppins" pitchFamily="2" charset="77"/>
              </a:rPr>
              <a:t>Feature Engineering</a:t>
            </a:r>
          </a:p>
        </p:txBody>
      </p:sp>
      <p:sp>
        <p:nvSpPr>
          <p:cNvPr id="133" name="TextBox 38">
            <a:extLst>
              <a:ext uri="{FF2B5EF4-FFF2-40B4-BE49-F238E27FC236}">
                <a16:creationId xmlns:a16="http://schemas.microsoft.com/office/drawing/2014/main" id="{BA5CF050-C581-BCDF-5A8A-59DC9CFAD3AA}"/>
              </a:ext>
            </a:extLst>
          </p:cNvPr>
          <p:cNvSpPr txBox="1"/>
          <p:nvPr/>
        </p:nvSpPr>
        <p:spPr>
          <a:xfrm>
            <a:off x="6419913" y="3039849"/>
            <a:ext cx="2355280" cy="718145"/>
          </a:xfrm>
          <a:prstGeom prst="rect">
            <a:avLst/>
          </a:prstGeom>
        </p:spPr>
        <p:txBody>
          <a:bodyPr lIns="0" tIns="0" rIns="0" bIns="0" rtlCol="0" anchor="t">
            <a:spAutoFit/>
          </a:bodyPr>
          <a:lstStyle/>
          <a:p>
            <a:pPr algn="ctr">
              <a:lnSpc>
                <a:spcPts val="2800"/>
              </a:lnSpc>
            </a:pPr>
            <a:r>
              <a:rPr lang="en-US" sz="2000" spc="170" dirty="0">
                <a:solidFill>
                  <a:schemeClr val="bg1"/>
                </a:solidFill>
                <a:latin typeface="Poppins" pitchFamily="2" charset="77"/>
                <a:cs typeface="Poppins" pitchFamily="2" charset="77"/>
              </a:rPr>
              <a:t>Hypothesis Testing</a:t>
            </a:r>
          </a:p>
        </p:txBody>
      </p:sp>
      <p:sp>
        <p:nvSpPr>
          <p:cNvPr id="134" name="TextBox 39">
            <a:extLst>
              <a:ext uri="{FF2B5EF4-FFF2-40B4-BE49-F238E27FC236}">
                <a16:creationId xmlns:a16="http://schemas.microsoft.com/office/drawing/2014/main" id="{E242631F-B7DB-E466-B8B9-FDB5053E96EC}"/>
              </a:ext>
            </a:extLst>
          </p:cNvPr>
          <p:cNvSpPr txBox="1"/>
          <p:nvPr/>
        </p:nvSpPr>
        <p:spPr>
          <a:xfrm>
            <a:off x="7630992" y="4335892"/>
            <a:ext cx="2314710" cy="666849"/>
          </a:xfrm>
          <a:prstGeom prst="rect">
            <a:avLst/>
          </a:prstGeom>
        </p:spPr>
        <p:txBody>
          <a:bodyPr lIns="0" tIns="0" rIns="0" bIns="0" rtlCol="0" anchor="t">
            <a:spAutoFit/>
          </a:bodyPr>
          <a:lstStyle/>
          <a:p>
            <a:pPr algn="ctr">
              <a:lnSpc>
                <a:spcPts val="2553"/>
              </a:lnSpc>
            </a:pPr>
            <a:r>
              <a:rPr lang="en-US" sz="1824" spc="155" dirty="0">
                <a:solidFill>
                  <a:schemeClr val="bg1"/>
                </a:solidFill>
                <a:latin typeface="Poppins" pitchFamily="2" charset="77"/>
                <a:cs typeface="Poppins" pitchFamily="2" charset="77"/>
              </a:rPr>
              <a:t> Observations,   Future scope</a:t>
            </a:r>
          </a:p>
        </p:txBody>
      </p:sp>
      <p:pic>
        <p:nvPicPr>
          <p:cNvPr id="135" name="Picture 32">
            <a:extLst>
              <a:ext uri="{FF2B5EF4-FFF2-40B4-BE49-F238E27FC236}">
                <a16:creationId xmlns:a16="http://schemas.microsoft.com/office/drawing/2014/main" id="{ECE2A05A-2824-15E9-AC67-2EB69DE44862}"/>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p:blipFill>
        <p:spPr>
          <a:xfrm>
            <a:off x="5866392" y="5124583"/>
            <a:ext cx="991160" cy="993644"/>
          </a:xfrm>
          <a:prstGeom prst="rect">
            <a:avLst/>
          </a:prstGeom>
        </p:spPr>
      </p:pic>
    </p:spTree>
    <p:extLst>
      <p:ext uri="{BB962C8B-B14F-4D97-AF65-F5344CB8AC3E}">
        <p14:creationId xmlns:p14="http://schemas.microsoft.com/office/powerpoint/2010/main" val="4603448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grpSp>
        <p:nvGrpSpPr>
          <p:cNvPr id="2" name="Group 2"/>
          <p:cNvGrpSpPr/>
          <p:nvPr/>
        </p:nvGrpSpPr>
        <p:grpSpPr>
          <a:xfrm>
            <a:off x="0" y="1201340"/>
            <a:ext cx="9022080" cy="2615382"/>
            <a:chOff x="0" y="0"/>
            <a:chExt cx="13352935" cy="3487176"/>
          </a:xfrm>
        </p:grpSpPr>
        <p:sp>
          <p:nvSpPr>
            <p:cNvPr id="3" name="AutoShape 3"/>
            <p:cNvSpPr/>
            <p:nvPr/>
          </p:nvSpPr>
          <p:spPr>
            <a:xfrm>
              <a:off x="634778" y="0"/>
              <a:ext cx="12718156" cy="3487176"/>
            </a:xfrm>
            <a:prstGeom prst="rect">
              <a:avLst/>
            </a:prstGeom>
            <a:solidFill>
              <a:srgbClr val="00E091">
                <a:alpha val="9804"/>
              </a:srgbClr>
            </a:solidFill>
          </p:spPr>
        </p:sp>
        <p:sp>
          <p:nvSpPr>
            <p:cNvPr id="4" name="AutoShape 4"/>
            <p:cNvSpPr/>
            <p:nvPr/>
          </p:nvSpPr>
          <p:spPr>
            <a:xfrm>
              <a:off x="432200" y="0"/>
              <a:ext cx="12718156" cy="3487176"/>
            </a:xfrm>
            <a:prstGeom prst="rect">
              <a:avLst/>
            </a:prstGeom>
            <a:solidFill>
              <a:srgbClr val="00E091">
                <a:alpha val="40000"/>
              </a:srgbClr>
            </a:solidFill>
          </p:spPr>
        </p:sp>
        <p:sp>
          <p:nvSpPr>
            <p:cNvPr id="5" name="AutoShape 5"/>
            <p:cNvSpPr/>
            <p:nvPr/>
          </p:nvSpPr>
          <p:spPr>
            <a:xfrm>
              <a:off x="216100" y="0"/>
              <a:ext cx="12718156" cy="3487176"/>
            </a:xfrm>
            <a:prstGeom prst="rect">
              <a:avLst/>
            </a:prstGeom>
            <a:solidFill>
              <a:srgbClr val="00E091">
                <a:alpha val="69804"/>
              </a:srgbClr>
            </a:solidFill>
          </p:spPr>
        </p:sp>
        <p:sp>
          <p:nvSpPr>
            <p:cNvPr id="6" name="AutoShape 6"/>
            <p:cNvSpPr/>
            <p:nvPr/>
          </p:nvSpPr>
          <p:spPr>
            <a:xfrm>
              <a:off x="0" y="0"/>
              <a:ext cx="12718156" cy="3487176"/>
            </a:xfrm>
            <a:prstGeom prst="rect">
              <a:avLst/>
            </a:prstGeom>
            <a:solidFill>
              <a:srgbClr val="00E091"/>
            </a:solidFill>
          </p:spPr>
        </p:sp>
      </p:grpSp>
      <p:grpSp>
        <p:nvGrpSpPr>
          <p:cNvPr id="7" name="Group 7"/>
          <p:cNvGrpSpPr/>
          <p:nvPr/>
        </p:nvGrpSpPr>
        <p:grpSpPr>
          <a:xfrm>
            <a:off x="731521" y="4253282"/>
            <a:ext cx="9022080" cy="2615382"/>
            <a:chOff x="0" y="0"/>
            <a:chExt cx="13352934" cy="3487176"/>
          </a:xfrm>
        </p:grpSpPr>
        <p:sp>
          <p:nvSpPr>
            <p:cNvPr id="8" name="AutoShape 8"/>
            <p:cNvSpPr/>
            <p:nvPr/>
          </p:nvSpPr>
          <p:spPr>
            <a:xfrm rot="-10800000">
              <a:off x="0" y="0"/>
              <a:ext cx="12718156" cy="3487176"/>
            </a:xfrm>
            <a:prstGeom prst="rect">
              <a:avLst/>
            </a:prstGeom>
            <a:solidFill>
              <a:srgbClr val="00E091">
                <a:alpha val="9804"/>
              </a:srgbClr>
            </a:solidFill>
          </p:spPr>
        </p:sp>
        <p:sp>
          <p:nvSpPr>
            <p:cNvPr id="9" name="AutoShape 9"/>
            <p:cNvSpPr/>
            <p:nvPr/>
          </p:nvSpPr>
          <p:spPr>
            <a:xfrm rot="-10800000">
              <a:off x="202578" y="0"/>
              <a:ext cx="12718156" cy="3487176"/>
            </a:xfrm>
            <a:prstGeom prst="rect">
              <a:avLst/>
            </a:prstGeom>
            <a:solidFill>
              <a:srgbClr val="00E091">
                <a:alpha val="40000"/>
              </a:srgbClr>
            </a:solidFill>
          </p:spPr>
        </p:sp>
        <p:sp>
          <p:nvSpPr>
            <p:cNvPr id="10" name="AutoShape 10"/>
            <p:cNvSpPr/>
            <p:nvPr/>
          </p:nvSpPr>
          <p:spPr>
            <a:xfrm rot="-10800000">
              <a:off x="418678" y="0"/>
              <a:ext cx="12718156" cy="3487176"/>
            </a:xfrm>
            <a:prstGeom prst="rect">
              <a:avLst/>
            </a:prstGeom>
            <a:solidFill>
              <a:srgbClr val="00E091">
                <a:alpha val="69804"/>
              </a:srgbClr>
            </a:solidFill>
          </p:spPr>
        </p:sp>
        <p:sp>
          <p:nvSpPr>
            <p:cNvPr id="11" name="AutoShape 11"/>
            <p:cNvSpPr/>
            <p:nvPr/>
          </p:nvSpPr>
          <p:spPr>
            <a:xfrm rot="-10800000">
              <a:off x="634778" y="0"/>
              <a:ext cx="12718156" cy="3487176"/>
            </a:xfrm>
            <a:prstGeom prst="rect">
              <a:avLst/>
            </a:prstGeom>
            <a:solidFill>
              <a:srgbClr val="00E091"/>
            </a:solidFill>
          </p:spPr>
          <p:txBody>
            <a:bodyPr/>
            <a:lstStyle/>
            <a:p>
              <a:endParaRPr lang="en-US"/>
            </a:p>
          </p:txBody>
        </p:sp>
      </p:grpSp>
      <p:grpSp>
        <p:nvGrpSpPr>
          <p:cNvPr id="12" name="Group 12"/>
          <p:cNvGrpSpPr/>
          <p:nvPr/>
        </p:nvGrpSpPr>
        <p:grpSpPr>
          <a:xfrm>
            <a:off x="731520" y="1577112"/>
            <a:ext cx="7057449" cy="1269768"/>
            <a:chOff x="0" y="0"/>
            <a:chExt cx="9409932" cy="1693023"/>
          </a:xfrm>
        </p:grpSpPr>
        <p:sp>
          <p:nvSpPr>
            <p:cNvPr id="13" name="TextBox 13"/>
            <p:cNvSpPr txBox="1"/>
            <p:nvPr/>
          </p:nvSpPr>
          <p:spPr>
            <a:xfrm>
              <a:off x="0" y="0"/>
              <a:ext cx="9409932" cy="579561"/>
            </a:xfrm>
            <a:prstGeom prst="rect">
              <a:avLst/>
            </a:prstGeom>
          </p:spPr>
          <p:txBody>
            <a:bodyPr lIns="0" tIns="0" rIns="0" bIns="0" rtlCol="0" anchor="t">
              <a:spAutoFit/>
            </a:bodyPr>
            <a:lstStyle/>
            <a:p>
              <a:pPr>
                <a:lnSpc>
                  <a:spcPts val="3359"/>
                </a:lnSpc>
              </a:pPr>
              <a:r>
                <a:rPr lang="en-US" sz="2799" spc="139" dirty="0">
                  <a:solidFill>
                    <a:srgbClr val="182722"/>
                  </a:solidFill>
                  <a:latin typeface="Poppins" pitchFamily="2" charset="77"/>
                  <a:cs typeface="Poppins" pitchFamily="2" charset="77"/>
                </a:rPr>
                <a:t>Duplicate Data Treatment </a:t>
              </a:r>
            </a:p>
          </p:txBody>
        </p:sp>
        <p:sp>
          <p:nvSpPr>
            <p:cNvPr id="14" name="TextBox 14"/>
            <p:cNvSpPr txBox="1"/>
            <p:nvPr/>
          </p:nvSpPr>
          <p:spPr>
            <a:xfrm>
              <a:off x="0" y="792776"/>
              <a:ext cx="9409932" cy="900247"/>
            </a:xfrm>
            <a:prstGeom prst="rect">
              <a:avLst/>
            </a:prstGeom>
          </p:spPr>
          <p:txBody>
            <a:bodyPr lIns="0" tIns="0" rIns="0" bIns="0" rtlCol="0" anchor="t">
              <a:spAutoFit/>
            </a:bodyPr>
            <a:lstStyle/>
            <a:p>
              <a:pPr>
                <a:lnSpc>
                  <a:spcPts val="2700"/>
                </a:lnSpc>
              </a:pPr>
              <a:r>
                <a:rPr lang="en-US" sz="1510" spc="18" dirty="0">
                  <a:solidFill>
                    <a:srgbClr val="182722"/>
                  </a:solidFill>
                  <a:latin typeface="Poppins Light"/>
                </a:rPr>
                <a:t>337 duplicate track ids were detected within the dataset. Only the first one is considered for each track id.</a:t>
              </a:r>
            </a:p>
          </p:txBody>
        </p:sp>
      </p:grpSp>
      <p:sp>
        <p:nvSpPr>
          <p:cNvPr id="15" name="TextBox 15"/>
          <p:cNvSpPr txBox="1"/>
          <p:nvPr/>
        </p:nvSpPr>
        <p:spPr>
          <a:xfrm>
            <a:off x="1571486" y="4594275"/>
            <a:ext cx="7450594" cy="434671"/>
          </a:xfrm>
          <a:prstGeom prst="rect">
            <a:avLst/>
          </a:prstGeom>
        </p:spPr>
        <p:txBody>
          <a:bodyPr lIns="0" tIns="0" rIns="0" bIns="0" rtlCol="0" anchor="t">
            <a:spAutoFit/>
          </a:bodyPr>
          <a:lstStyle/>
          <a:p>
            <a:pPr algn="just">
              <a:lnSpc>
                <a:spcPts val="3359"/>
              </a:lnSpc>
            </a:pPr>
            <a:r>
              <a:rPr lang="en-US" sz="2799" spc="139" dirty="0">
                <a:solidFill>
                  <a:srgbClr val="182722"/>
                </a:solidFill>
                <a:latin typeface="Poppins" pitchFamily="2" charset="77"/>
                <a:cs typeface="Poppins" pitchFamily="2" charset="77"/>
              </a:rPr>
              <a:t>Outlier Removal</a:t>
            </a:r>
          </a:p>
        </p:txBody>
      </p:sp>
      <p:sp>
        <p:nvSpPr>
          <p:cNvPr id="16" name="TextBox 16"/>
          <p:cNvSpPr txBox="1"/>
          <p:nvPr/>
        </p:nvSpPr>
        <p:spPr>
          <a:xfrm>
            <a:off x="1571486" y="5233035"/>
            <a:ext cx="7450594" cy="1356525"/>
          </a:xfrm>
          <a:prstGeom prst="rect">
            <a:avLst/>
          </a:prstGeom>
        </p:spPr>
        <p:txBody>
          <a:bodyPr lIns="0" tIns="0" rIns="0" bIns="0" rtlCol="0" anchor="t">
            <a:spAutoFit/>
          </a:bodyPr>
          <a:lstStyle/>
          <a:p>
            <a:pPr marL="388620" lvl="1" indent="-194310" algn="just">
              <a:lnSpc>
                <a:spcPts val="2700"/>
              </a:lnSpc>
              <a:buFont typeface="Arial"/>
              <a:buChar char="•"/>
            </a:pPr>
            <a:r>
              <a:rPr lang="en-US" sz="1510" spc="18" dirty="0">
                <a:solidFill>
                  <a:srgbClr val="182722"/>
                </a:solidFill>
                <a:latin typeface="Poppins Light"/>
              </a:rPr>
              <a:t>Song Duration &lt; 1 min</a:t>
            </a:r>
          </a:p>
          <a:p>
            <a:pPr marL="388620" lvl="1" indent="-194310" algn="just">
              <a:lnSpc>
                <a:spcPts val="2700"/>
              </a:lnSpc>
              <a:buFont typeface="Arial"/>
              <a:buChar char="•"/>
            </a:pPr>
            <a:r>
              <a:rPr lang="en-US" sz="1510" spc="18" dirty="0">
                <a:solidFill>
                  <a:srgbClr val="182722"/>
                </a:solidFill>
                <a:latin typeface="Poppins Light"/>
              </a:rPr>
              <a:t>Song Duration &gt; 10 mins</a:t>
            </a:r>
          </a:p>
          <a:p>
            <a:pPr marL="388620" lvl="1" indent="-194310" algn="just">
              <a:lnSpc>
                <a:spcPts val="2700"/>
              </a:lnSpc>
              <a:buFont typeface="Arial"/>
              <a:buChar char="•"/>
            </a:pPr>
            <a:r>
              <a:rPr lang="en-US" sz="1510" spc="18" dirty="0" err="1">
                <a:solidFill>
                  <a:srgbClr val="182722"/>
                </a:solidFill>
                <a:latin typeface="Poppins Light"/>
              </a:rPr>
              <a:t>Speechiness</a:t>
            </a:r>
            <a:r>
              <a:rPr lang="en-US" sz="1510" spc="18" dirty="0">
                <a:solidFill>
                  <a:srgbClr val="182722"/>
                </a:solidFill>
                <a:latin typeface="Poppins Light"/>
              </a:rPr>
              <a:t> &gt; 0.66</a:t>
            </a:r>
          </a:p>
          <a:p>
            <a:pPr marL="388620" lvl="1" indent="-194310" algn="just">
              <a:lnSpc>
                <a:spcPts val="2700"/>
              </a:lnSpc>
              <a:buFont typeface="Arial"/>
              <a:buChar char="•"/>
            </a:pPr>
            <a:r>
              <a:rPr lang="en-US" sz="1510" spc="18" dirty="0">
                <a:solidFill>
                  <a:srgbClr val="182722"/>
                </a:solidFill>
                <a:latin typeface="Poppins Light"/>
              </a:rPr>
              <a:t>Liveness &lt; 0.8</a:t>
            </a:r>
          </a:p>
        </p:txBody>
      </p:sp>
      <p:sp>
        <p:nvSpPr>
          <p:cNvPr id="17" name="TextBox 17"/>
          <p:cNvSpPr txBox="1"/>
          <p:nvPr/>
        </p:nvSpPr>
        <p:spPr>
          <a:xfrm>
            <a:off x="457200" y="-70449"/>
            <a:ext cx="8676756" cy="835229"/>
          </a:xfrm>
          <a:prstGeom prst="rect">
            <a:avLst/>
          </a:prstGeom>
        </p:spPr>
        <p:txBody>
          <a:bodyPr lIns="0" tIns="0" rIns="0" bIns="0" rtlCol="0" anchor="t">
            <a:spAutoFit/>
          </a:bodyPr>
          <a:lstStyle/>
          <a:p>
            <a:pPr>
              <a:lnSpc>
                <a:spcPts val="7080"/>
              </a:lnSpc>
            </a:pPr>
            <a:r>
              <a:rPr lang="en-US" sz="4000" b="1" spc="-41">
                <a:solidFill>
                  <a:srgbClr val="00E192"/>
                </a:solidFill>
                <a:latin typeface="Poppins" pitchFamily="2" charset="77"/>
                <a:cs typeface="Poppins" pitchFamily="2" charset="77"/>
              </a:rPr>
              <a:t>DATA PREPROCESSING</a:t>
            </a:r>
          </a:p>
        </p:txBody>
      </p:sp>
      <p:sp>
        <p:nvSpPr>
          <p:cNvPr id="18" name="TextBox 18"/>
          <p:cNvSpPr txBox="1"/>
          <p:nvPr/>
        </p:nvSpPr>
        <p:spPr>
          <a:xfrm>
            <a:off x="5738871" y="5233035"/>
            <a:ext cx="7450594" cy="1010277"/>
          </a:xfrm>
          <a:prstGeom prst="rect">
            <a:avLst/>
          </a:prstGeom>
        </p:spPr>
        <p:txBody>
          <a:bodyPr lIns="0" tIns="0" rIns="0" bIns="0" rtlCol="0" anchor="t">
            <a:spAutoFit/>
          </a:bodyPr>
          <a:lstStyle/>
          <a:p>
            <a:pPr marL="388620" lvl="1" indent="-194310" algn="just">
              <a:lnSpc>
                <a:spcPts val="2700"/>
              </a:lnSpc>
              <a:buFont typeface="Arial"/>
              <a:buChar char="•"/>
            </a:pPr>
            <a:r>
              <a:rPr lang="en-US" sz="1510" spc="18" dirty="0">
                <a:solidFill>
                  <a:srgbClr val="182722"/>
                </a:solidFill>
                <a:latin typeface="Poppins Light"/>
              </a:rPr>
              <a:t>Tempo = 0</a:t>
            </a:r>
          </a:p>
          <a:p>
            <a:pPr marL="388620" lvl="1" indent="-194310" algn="just">
              <a:lnSpc>
                <a:spcPts val="2700"/>
              </a:lnSpc>
              <a:buFont typeface="Arial"/>
              <a:buChar char="•"/>
            </a:pPr>
            <a:r>
              <a:rPr lang="en-US" sz="1510" spc="18" dirty="0">
                <a:solidFill>
                  <a:srgbClr val="182722"/>
                </a:solidFill>
                <a:latin typeface="Poppins Light"/>
              </a:rPr>
              <a:t>Time Signature = 0</a:t>
            </a:r>
          </a:p>
          <a:p>
            <a:pPr marL="388620" lvl="1" indent="-194310" algn="just">
              <a:lnSpc>
                <a:spcPts val="2700"/>
              </a:lnSpc>
              <a:buFont typeface="Arial"/>
              <a:buChar char="•"/>
            </a:pPr>
            <a:r>
              <a:rPr lang="en-US" sz="1510" spc="18" dirty="0">
                <a:solidFill>
                  <a:srgbClr val="182722"/>
                </a:solidFill>
                <a:latin typeface="Poppins Light"/>
              </a:rPr>
              <a:t>Popularity = 0 </a:t>
            </a:r>
          </a:p>
        </p:txBody>
      </p:sp>
      <p:pic>
        <p:nvPicPr>
          <p:cNvPr id="19" name="Picture 26">
            <a:extLst>
              <a:ext uri="{FF2B5EF4-FFF2-40B4-BE49-F238E27FC236}">
                <a16:creationId xmlns:a16="http://schemas.microsoft.com/office/drawing/2014/main" id="{1DA88DFF-E13F-7085-0F8C-729987EBD07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83132" t="34123" r="6071" b="36678"/>
          <a:stretch>
            <a:fillRect/>
          </a:stretch>
        </p:blipFill>
        <p:spPr>
          <a:xfrm>
            <a:off x="441179" y="694379"/>
            <a:ext cx="625621" cy="1438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sp>
        <p:nvSpPr>
          <p:cNvPr id="2" name="TextBox 2"/>
          <p:cNvSpPr txBox="1"/>
          <p:nvPr/>
        </p:nvSpPr>
        <p:spPr>
          <a:xfrm rot="5400000">
            <a:off x="5439101"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0000"/>
                  </a:srgbClr>
                </a:solidFill>
                <a:latin typeface="Poppins" pitchFamily="2" charset="77"/>
                <a:cs typeface="Poppins" pitchFamily="2" charset="77"/>
              </a:rPr>
              <a:t>STREAMING</a:t>
            </a:r>
          </a:p>
        </p:txBody>
      </p:sp>
      <p:sp>
        <p:nvSpPr>
          <p:cNvPr id="3" name="TextBox 3"/>
          <p:cNvSpPr txBox="1"/>
          <p:nvPr/>
        </p:nvSpPr>
        <p:spPr>
          <a:xfrm rot="5400000">
            <a:off x="4232110"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19608"/>
                  </a:srgbClr>
                </a:solidFill>
                <a:latin typeface="Poppins" pitchFamily="2" charset="77"/>
                <a:cs typeface="Poppins" pitchFamily="2" charset="77"/>
              </a:rPr>
              <a:t>STREAMING</a:t>
            </a:r>
          </a:p>
        </p:txBody>
      </p:sp>
      <p:sp>
        <p:nvSpPr>
          <p:cNvPr id="4" name="TextBox 4"/>
          <p:cNvSpPr txBox="1"/>
          <p:nvPr/>
        </p:nvSpPr>
        <p:spPr>
          <a:xfrm rot="5400000">
            <a:off x="3025119"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706"/>
                  </a:srgbClr>
                </a:solidFill>
                <a:latin typeface="Poppins" pitchFamily="2" charset="77"/>
                <a:cs typeface="Poppins" pitchFamily="2" charset="77"/>
              </a:rPr>
              <a:t>STREAMING</a:t>
            </a:r>
          </a:p>
        </p:txBody>
      </p:sp>
      <p:pic>
        <p:nvPicPr>
          <p:cNvPr id="5" name="Picture 5"/>
          <p:cNvPicPr>
            <a:picLocks noChangeAspect="1"/>
          </p:cNvPicPr>
          <p:nvPr/>
        </p:nvPicPr>
        <p:blipFill>
          <a:blip r:embed="rId2"/>
          <a:srcRect/>
          <a:stretch>
            <a:fillRect/>
          </a:stretch>
        </p:blipFill>
        <p:spPr>
          <a:xfrm>
            <a:off x="457200" y="1600200"/>
            <a:ext cx="8839200" cy="4725442"/>
          </a:xfrm>
          <a:prstGeom prst="rect">
            <a:avLst/>
          </a:prstGeom>
        </p:spPr>
      </p:pic>
      <p:sp>
        <p:nvSpPr>
          <p:cNvPr id="6" name="TextBox 6"/>
          <p:cNvSpPr txBox="1"/>
          <p:nvPr/>
        </p:nvSpPr>
        <p:spPr>
          <a:xfrm>
            <a:off x="457200" y="144053"/>
            <a:ext cx="8839200" cy="1231106"/>
          </a:xfrm>
          <a:prstGeom prst="rect">
            <a:avLst/>
          </a:prstGeom>
        </p:spPr>
        <p:txBody>
          <a:bodyPr wrap="square" lIns="0" tIns="0" rIns="0" bIns="0" rtlCol="0" anchor="t">
            <a:spAutoFit/>
          </a:bodyPr>
          <a:lstStyle/>
          <a:p>
            <a:pPr algn="just"/>
            <a:r>
              <a:rPr lang="en-US" sz="4000" b="1" spc="-41">
                <a:solidFill>
                  <a:srgbClr val="00E192"/>
                </a:solidFill>
                <a:latin typeface="Poppins" pitchFamily="2" charset="77"/>
                <a:cs typeface="Poppins" pitchFamily="2" charset="77"/>
              </a:rPr>
              <a:t>NUMERIC DISTRIBUTION OF AUDIO FEATURES FOR ALL SONGS </a:t>
            </a:r>
          </a:p>
        </p:txBody>
      </p:sp>
      <p:pic>
        <p:nvPicPr>
          <p:cNvPr id="7" name="Picture 26">
            <a:extLst>
              <a:ext uri="{FF2B5EF4-FFF2-40B4-BE49-F238E27FC236}">
                <a16:creationId xmlns:a16="http://schemas.microsoft.com/office/drawing/2014/main" id="{D6FD3BC8-895F-B825-82F3-727C3601A9C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381000" y="1271948"/>
            <a:ext cx="625621" cy="1438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sp>
        <p:nvSpPr>
          <p:cNvPr id="2" name="TextBox 2"/>
          <p:cNvSpPr txBox="1"/>
          <p:nvPr/>
        </p:nvSpPr>
        <p:spPr>
          <a:xfrm rot="5400000">
            <a:off x="4232110"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19608"/>
                  </a:srgbClr>
                </a:solidFill>
                <a:latin typeface="Poppins" pitchFamily="2" charset="77"/>
                <a:cs typeface="Poppins" pitchFamily="2" charset="77"/>
              </a:rPr>
              <a:t>STREAMING</a:t>
            </a:r>
          </a:p>
        </p:txBody>
      </p:sp>
      <p:sp>
        <p:nvSpPr>
          <p:cNvPr id="3" name="TextBox 3"/>
          <p:cNvSpPr txBox="1"/>
          <p:nvPr/>
        </p:nvSpPr>
        <p:spPr>
          <a:xfrm rot="5400000">
            <a:off x="3025119"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706"/>
                  </a:srgbClr>
                </a:solidFill>
                <a:latin typeface="Poppins" pitchFamily="2" charset="77"/>
                <a:cs typeface="Poppins" pitchFamily="2" charset="77"/>
              </a:rPr>
              <a:t>STREAMING</a:t>
            </a:r>
          </a:p>
        </p:txBody>
      </p:sp>
      <p:sp>
        <p:nvSpPr>
          <p:cNvPr id="4" name="TextBox 4"/>
          <p:cNvSpPr txBox="1"/>
          <p:nvPr/>
        </p:nvSpPr>
        <p:spPr>
          <a:xfrm>
            <a:off x="457200" y="185652"/>
            <a:ext cx="8839200" cy="1179810"/>
          </a:xfrm>
          <a:prstGeom prst="rect">
            <a:avLst/>
          </a:prstGeom>
        </p:spPr>
        <p:txBody>
          <a:bodyPr wrap="square" lIns="0" tIns="0" rIns="0" bIns="0" rtlCol="0" anchor="t">
            <a:spAutoFit/>
          </a:bodyPr>
          <a:lstStyle/>
          <a:p>
            <a:pPr algn="just">
              <a:lnSpc>
                <a:spcPts val="4560"/>
              </a:lnSpc>
            </a:pPr>
            <a:r>
              <a:rPr lang="en-US" sz="4000" b="1" spc="-41">
                <a:solidFill>
                  <a:srgbClr val="00E192"/>
                </a:solidFill>
                <a:latin typeface="Poppins" pitchFamily="2" charset="77"/>
                <a:cs typeface="Poppins" pitchFamily="2" charset="77"/>
              </a:rPr>
              <a:t>NUMERIC DISTRIBUTION OF AUDIO FEATURES FOR TOP 20 SONGS </a:t>
            </a:r>
          </a:p>
        </p:txBody>
      </p:sp>
      <p:sp>
        <p:nvSpPr>
          <p:cNvPr id="5" name="TextBox 5"/>
          <p:cNvSpPr txBox="1"/>
          <p:nvPr/>
        </p:nvSpPr>
        <p:spPr>
          <a:xfrm rot="5400000">
            <a:off x="5439101"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0000"/>
                  </a:srgbClr>
                </a:solidFill>
                <a:latin typeface="Poppins" pitchFamily="2" charset="77"/>
                <a:cs typeface="Poppins" pitchFamily="2" charset="77"/>
              </a:rPr>
              <a:t>STREAMING</a:t>
            </a:r>
          </a:p>
        </p:txBody>
      </p:sp>
      <p:pic>
        <p:nvPicPr>
          <p:cNvPr id="6" name="Picture 6"/>
          <p:cNvPicPr>
            <a:picLocks noChangeAspect="1"/>
          </p:cNvPicPr>
          <p:nvPr/>
        </p:nvPicPr>
        <p:blipFill>
          <a:blip r:embed="rId2"/>
          <a:srcRect/>
          <a:stretch>
            <a:fillRect/>
          </a:stretch>
        </p:blipFill>
        <p:spPr>
          <a:xfrm>
            <a:off x="457200" y="1622613"/>
            <a:ext cx="8839199" cy="4701988"/>
          </a:xfrm>
          <a:prstGeom prst="rect">
            <a:avLst/>
          </a:prstGeom>
        </p:spPr>
      </p:pic>
      <p:pic>
        <p:nvPicPr>
          <p:cNvPr id="7" name="Picture 26">
            <a:extLst>
              <a:ext uri="{FF2B5EF4-FFF2-40B4-BE49-F238E27FC236}">
                <a16:creationId xmlns:a16="http://schemas.microsoft.com/office/drawing/2014/main" id="{CBF7CC60-14F2-B0B2-1645-07FAE1CA358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381000" y="1295400"/>
            <a:ext cx="625621" cy="1438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82722"/>
        </a:solidFill>
        <a:effectLst/>
      </p:bgPr>
    </p:bg>
    <p:spTree>
      <p:nvGrpSpPr>
        <p:cNvPr id="1" name=""/>
        <p:cNvGrpSpPr/>
        <p:nvPr/>
      </p:nvGrpSpPr>
      <p:grpSpPr>
        <a:xfrm>
          <a:off x="0" y="0"/>
          <a:ext cx="0" cy="0"/>
          <a:chOff x="0" y="0"/>
          <a:chExt cx="0" cy="0"/>
        </a:xfrm>
      </p:grpSpPr>
      <p:sp>
        <p:nvSpPr>
          <p:cNvPr id="2" name="TextBox 2"/>
          <p:cNvSpPr txBox="1"/>
          <p:nvPr/>
        </p:nvSpPr>
        <p:spPr>
          <a:xfrm rot="5400000">
            <a:off x="5439101"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4706"/>
                  </a:srgbClr>
                </a:solidFill>
                <a:latin typeface="Poppins" pitchFamily="2" charset="77"/>
                <a:cs typeface="Poppins" pitchFamily="2" charset="77"/>
              </a:rPr>
              <a:t>STREAMING</a:t>
            </a:r>
          </a:p>
        </p:txBody>
      </p:sp>
      <p:sp>
        <p:nvSpPr>
          <p:cNvPr id="3" name="TextBox 3"/>
          <p:cNvSpPr txBox="1"/>
          <p:nvPr/>
        </p:nvSpPr>
        <p:spPr>
          <a:xfrm rot="5400000">
            <a:off x="4232110"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19608"/>
                  </a:srgbClr>
                </a:solidFill>
                <a:latin typeface="Poppins" pitchFamily="2" charset="77"/>
                <a:cs typeface="Poppins" pitchFamily="2" charset="77"/>
              </a:rPr>
              <a:t>STREAMING</a:t>
            </a:r>
          </a:p>
        </p:txBody>
      </p:sp>
      <p:sp>
        <p:nvSpPr>
          <p:cNvPr id="4" name="TextBox 4"/>
          <p:cNvSpPr txBox="1"/>
          <p:nvPr/>
        </p:nvSpPr>
        <p:spPr>
          <a:xfrm rot="5400000">
            <a:off x="3025119" y="2895600"/>
            <a:ext cx="7620141" cy="1524000"/>
          </a:xfrm>
          <a:prstGeom prst="rect">
            <a:avLst/>
          </a:prstGeom>
        </p:spPr>
        <p:txBody>
          <a:bodyPr lIns="0" tIns="0" rIns="0" bIns="0" rtlCol="0" anchor="t">
            <a:spAutoFit/>
          </a:bodyPr>
          <a:lstStyle/>
          <a:p>
            <a:pPr algn="ctr">
              <a:lnSpc>
                <a:spcPts val="12000"/>
              </a:lnSpc>
            </a:pPr>
            <a:r>
              <a:rPr lang="en-US" sz="10000" spc="-100">
                <a:solidFill>
                  <a:srgbClr val="00E091">
                    <a:alpha val="4706"/>
                  </a:srgbClr>
                </a:solidFill>
                <a:latin typeface="Poppins" pitchFamily="2" charset="77"/>
                <a:cs typeface="Poppins" pitchFamily="2" charset="77"/>
              </a:rPr>
              <a:t>STREAMING</a:t>
            </a:r>
          </a:p>
        </p:txBody>
      </p:sp>
      <p:pic>
        <p:nvPicPr>
          <p:cNvPr id="5" name="Picture 5"/>
          <p:cNvPicPr>
            <a:picLocks noChangeAspect="1"/>
          </p:cNvPicPr>
          <p:nvPr/>
        </p:nvPicPr>
        <p:blipFill>
          <a:blip r:embed="rId2"/>
          <a:srcRect/>
          <a:stretch>
            <a:fillRect/>
          </a:stretch>
        </p:blipFill>
        <p:spPr>
          <a:xfrm>
            <a:off x="468172" y="1601570"/>
            <a:ext cx="8814781" cy="4723030"/>
          </a:xfrm>
          <a:prstGeom prst="rect">
            <a:avLst/>
          </a:prstGeom>
        </p:spPr>
      </p:pic>
      <p:sp>
        <p:nvSpPr>
          <p:cNvPr id="6" name="TextBox 6"/>
          <p:cNvSpPr txBox="1"/>
          <p:nvPr/>
        </p:nvSpPr>
        <p:spPr>
          <a:xfrm>
            <a:off x="457200" y="152400"/>
            <a:ext cx="8839200" cy="1178528"/>
          </a:xfrm>
          <a:prstGeom prst="rect">
            <a:avLst/>
          </a:prstGeom>
        </p:spPr>
        <p:txBody>
          <a:bodyPr wrap="square" lIns="0" tIns="0" rIns="0" bIns="0" rtlCol="0" anchor="t">
            <a:spAutoFit/>
          </a:bodyPr>
          <a:lstStyle/>
          <a:p>
            <a:pPr algn="just"/>
            <a:r>
              <a:rPr lang="en-US" sz="3800" b="1" spc="-41">
                <a:solidFill>
                  <a:srgbClr val="00E192"/>
                </a:solidFill>
                <a:latin typeface="Poppins" pitchFamily="2" charset="77"/>
                <a:cs typeface="Poppins" pitchFamily="2" charset="77"/>
              </a:rPr>
              <a:t>COMPARISON OF FEATURE AVERAGES FOR TOP, MID &amp; BOTTOM 20 SONGS </a:t>
            </a:r>
          </a:p>
        </p:txBody>
      </p:sp>
      <p:pic>
        <p:nvPicPr>
          <p:cNvPr id="7" name="Picture 26">
            <a:extLst>
              <a:ext uri="{FF2B5EF4-FFF2-40B4-BE49-F238E27FC236}">
                <a16:creationId xmlns:a16="http://schemas.microsoft.com/office/drawing/2014/main" id="{2A167A65-4EFC-5A9B-93FB-6BDBD070618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3132" t="34123" r="6071" b="36678"/>
          <a:stretch>
            <a:fillRect/>
          </a:stretch>
        </p:blipFill>
        <p:spPr>
          <a:xfrm>
            <a:off x="381000" y="1303979"/>
            <a:ext cx="625621" cy="1438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TotalTime>
  <Words>860</Words>
  <Application>Microsoft Macintosh PowerPoint</Application>
  <PresentationFormat>Custom</PresentationFormat>
  <Paragraphs>206</Paragraphs>
  <Slides>21</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Poppins</vt:lpstr>
      <vt:lpstr>Calibri</vt:lpstr>
      <vt:lpstr>Arimo</vt:lpstr>
      <vt:lpstr>Poppins Bold</vt:lpstr>
      <vt:lpstr>Poppins Light</vt:lpstr>
      <vt:lpstr>Arial</vt:lpstr>
      <vt:lpstr>Poppins Bold Italics</vt:lpstr>
      <vt:lpstr>Poppins Light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Orange and Cream Music Business Presentation</dc:title>
  <cp:lastModifiedBy>Falgun Malhotra</cp:lastModifiedBy>
  <cp:revision>4</cp:revision>
  <dcterms:created xsi:type="dcterms:W3CDTF">2006-08-16T00:00:00Z</dcterms:created>
  <dcterms:modified xsi:type="dcterms:W3CDTF">2022-12-12T04:53:14Z</dcterms:modified>
  <dc:identifier>DAFUVc07zpk</dc:identifier>
</cp:coreProperties>
</file>

<file path=docProps/thumbnail.jpeg>
</file>